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4"/>
  </p:sldMasterIdLst>
  <p:notesMasterIdLst>
    <p:notesMasterId r:id="rId19"/>
  </p:notesMasterIdLst>
  <p:handoutMasterIdLst>
    <p:handoutMasterId r:id="rId20"/>
  </p:handoutMasterIdLst>
  <p:sldIdLst>
    <p:sldId id="256" r:id="rId5"/>
    <p:sldId id="265" r:id="rId6"/>
    <p:sldId id="266" r:id="rId7"/>
    <p:sldId id="275" r:id="rId8"/>
    <p:sldId id="276" r:id="rId9"/>
    <p:sldId id="268" r:id="rId10"/>
    <p:sldId id="277" r:id="rId11"/>
    <p:sldId id="278" r:id="rId12"/>
    <p:sldId id="279" r:id="rId13"/>
    <p:sldId id="280" r:id="rId14"/>
    <p:sldId id="267" r:id="rId15"/>
    <p:sldId id="281" r:id="rId16"/>
    <p:sldId id="282" r:id="rId17"/>
    <p:sldId id="283" r:id="rId18"/>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706" autoAdjust="0"/>
  </p:normalViewPr>
  <p:slideViewPr>
    <p:cSldViewPr showGuides="1">
      <p:cViewPr varScale="1">
        <p:scale>
          <a:sx n="98" d="100"/>
          <a:sy n="98" d="100"/>
        </p:scale>
        <p:origin x="114" y="456"/>
      </p:cViewPr>
      <p:guideLst>
        <p:guide orient="horz" pos="2160"/>
        <p:guide pos="3839"/>
      </p:guideLst>
    </p:cSldViewPr>
  </p:slideViewPr>
  <p:notesTextViewPr>
    <p:cViewPr>
      <p:scale>
        <a:sx n="1" d="1"/>
        <a:sy n="1" d="1"/>
      </p:scale>
      <p:origin x="0" y="0"/>
    </p:cViewPr>
  </p:notesTextViewPr>
  <p:notesViewPr>
    <p:cSldViewPr showGuides="1">
      <p:cViewPr varScale="1">
        <p:scale>
          <a:sx n="76" d="100"/>
          <a:sy n="76" d="100"/>
        </p:scale>
        <p:origin x="40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8B15A8A6-AA1B-4EAF-8B7F-D47D7213913D}" type="datetime1">
              <a:rPr lang="he-IL" smtClean="0">
                <a:latin typeface="Tahoma" panose="020B0604030504040204" pitchFamily="34" charset="0"/>
                <a:ea typeface="Tahoma" panose="020B0604030504040204" pitchFamily="34" charset="0"/>
                <a:cs typeface="Tahoma" panose="020B0604030504040204" pitchFamily="34" charset="0"/>
              </a:rPr>
              <a:pPr algn="l" rtl="1"/>
              <a:t>י"ד/סיון/תשע"ח</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rtl="1">
              <a:defRPr sz="1200"/>
            </a:lvl1pPr>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CA4CBEF8-5CDE-472B-839B-B8BB0C881006}"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27A1155-2229-4118-8A50-0A410FC272A0}" type="datetime1">
              <a:rPr lang="he-IL" smtClean="0"/>
              <a:pPr/>
              <a:t>י"ד/סיון/תשע"ח</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7" name="מציין מיקום של מספר שקופית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6BB98AFB-CB0D-4DFE-87B9-B4B0D0DE73CD}" type="slidenum">
              <a:rPr lang="he-IL" smtClean="0"/>
              <a:pPr/>
              <a:t>‹#›</a:t>
            </a:fld>
            <a:endParaRPr lang="he-IL"/>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1</a:t>
            </a:fld>
            <a:endParaRPr lang="he-IL"/>
          </a:p>
        </p:txBody>
      </p:sp>
    </p:spTree>
    <p:extLst>
      <p:ext uri="{BB962C8B-B14F-4D97-AF65-F5344CB8AC3E}">
        <p14:creationId xmlns:p14="http://schemas.microsoft.com/office/powerpoint/2010/main" val="381553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10</a:t>
            </a:fld>
            <a:endParaRPr lang="he-IL"/>
          </a:p>
        </p:txBody>
      </p:sp>
    </p:spTree>
    <p:extLst>
      <p:ext uri="{BB962C8B-B14F-4D97-AF65-F5344CB8AC3E}">
        <p14:creationId xmlns:p14="http://schemas.microsoft.com/office/powerpoint/2010/main" val="88837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11</a:t>
            </a:fld>
            <a:endParaRPr lang="he-IL"/>
          </a:p>
        </p:txBody>
      </p:sp>
    </p:spTree>
    <p:extLst>
      <p:ext uri="{BB962C8B-B14F-4D97-AF65-F5344CB8AC3E}">
        <p14:creationId xmlns:p14="http://schemas.microsoft.com/office/powerpoint/2010/main" val="43263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2</a:t>
            </a:fld>
            <a:endParaRPr lang="he-IL"/>
          </a:p>
        </p:txBody>
      </p:sp>
    </p:spTree>
    <p:extLst>
      <p:ext uri="{BB962C8B-B14F-4D97-AF65-F5344CB8AC3E}">
        <p14:creationId xmlns:p14="http://schemas.microsoft.com/office/powerpoint/2010/main" val="390138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3</a:t>
            </a:fld>
            <a:endParaRPr lang="he-IL"/>
          </a:p>
        </p:txBody>
      </p:sp>
    </p:spTree>
    <p:extLst>
      <p:ext uri="{BB962C8B-B14F-4D97-AF65-F5344CB8AC3E}">
        <p14:creationId xmlns:p14="http://schemas.microsoft.com/office/powerpoint/2010/main" val="143819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4</a:t>
            </a:fld>
            <a:endParaRPr lang="he-IL"/>
          </a:p>
        </p:txBody>
      </p:sp>
    </p:spTree>
    <p:extLst>
      <p:ext uri="{BB962C8B-B14F-4D97-AF65-F5344CB8AC3E}">
        <p14:creationId xmlns:p14="http://schemas.microsoft.com/office/powerpoint/2010/main" val="396534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5</a:t>
            </a:fld>
            <a:endParaRPr lang="he-IL"/>
          </a:p>
        </p:txBody>
      </p:sp>
    </p:spTree>
    <p:extLst>
      <p:ext uri="{BB962C8B-B14F-4D97-AF65-F5344CB8AC3E}">
        <p14:creationId xmlns:p14="http://schemas.microsoft.com/office/powerpoint/2010/main" val="66190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6</a:t>
            </a:fld>
            <a:endParaRPr lang="he-IL"/>
          </a:p>
        </p:txBody>
      </p:sp>
    </p:spTree>
    <p:extLst>
      <p:ext uri="{BB962C8B-B14F-4D97-AF65-F5344CB8AC3E}">
        <p14:creationId xmlns:p14="http://schemas.microsoft.com/office/powerpoint/2010/main" val="138050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7</a:t>
            </a:fld>
            <a:endParaRPr lang="he-IL"/>
          </a:p>
        </p:txBody>
      </p:sp>
    </p:spTree>
    <p:extLst>
      <p:ext uri="{BB962C8B-B14F-4D97-AF65-F5344CB8AC3E}">
        <p14:creationId xmlns:p14="http://schemas.microsoft.com/office/powerpoint/2010/main" val="130314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8</a:t>
            </a:fld>
            <a:endParaRPr lang="he-IL"/>
          </a:p>
        </p:txBody>
      </p:sp>
    </p:spTree>
    <p:extLst>
      <p:ext uri="{BB962C8B-B14F-4D97-AF65-F5344CB8AC3E}">
        <p14:creationId xmlns:p14="http://schemas.microsoft.com/office/powerpoint/2010/main" val="351378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rtl="1"/>
            <a:fld id="{6BB98AFB-CB0D-4DFE-87B9-B4B0D0DE73CD}" type="slidenum">
              <a:rPr lang="he-IL" smtClean="0"/>
              <a:t>9</a:t>
            </a:fld>
            <a:endParaRPr lang="he-IL"/>
          </a:p>
        </p:txBody>
      </p:sp>
    </p:spTree>
    <p:extLst>
      <p:ext uri="{BB962C8B-B14F-4D97-AF65-F5344CB8AC3E}">
        <p14:creationId xmlns:p14="http://schemas.microsoft.com/office/powerpoint/2010/main" val="1680795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6094411" y="533400"/>
            <a:ext cx="5029200" cy="2514601"/>
          </a:xfrm>
        </p:spPr>
        <p:txBody>
          <a:bodyPr rtlCol="1">
            <a:normAutofit/>
          </a:bodyPr>
          <a:lstStyle>
            <a:lvl1pPr algn="r" rtl="1">
              <a:defRPr sz="5400"/>
            </a:lvl1pPr>
          </a:lstStyle>
          <a:p>
            <a:pPr rtl="1"/>
            <a:r>
              <a:rPr lang="he-IL"/>
              <a:t>לחץ כדי לערוך סגנון כותרת של תבנית בסיס</a:t>
            </a:r>
            <a:endParaRPr lang="he-IL" noProof="0" dirty="0"/>
          </a:p>
        </p:txBody>
      </p:sp>
      <p:sp>
        <p:nvSpPr>
          <p:cNvPr id="3" name="כותרת משנה 2"/>
          <p:cNvSpPr>
            <a:spLocks noGrp="1"/>
          </p:cNvSpPr>
          <p:nvPr>
            <p:ph type="subTitle" idx="1"/>
          </p:nvPr>
        </p:nvSpPr>
        <p:spPr>
          <a:xfrm flipH="1">
            <a:off x="6094412" y="3403600"/>
            <a:ext cx="5029201" cy="1397000"/>
          </a:xfrm>
        </p:spPr>
        <p:txBody>
          <a:bodyPr rtlCol="1">
            <a:normAutofit/>
          </a:bodyPr>
          <a:lstStyle>
            <a:lvl1pPr marL="0" indent="0" algn="r" rtl="1">
              <a:spcBef>
                <a:spcPts val="600"/>
              </a:spcBef>
              <a:buNone/>
              <a:defRPr sz="2400">
                <a:solidFill>
                  <a:schemeClr val="tx1">
                    <a:lumMod val="65000"/>
                    <a:lumOff val="35000"/>
                  </a:schemeClr>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0E6DB5AE-D3EE-4F70-9CD3-C591B0704F9D}" type="datetime1">
              <a:rPr lang="he-IL" smtClean="0"/>
              <a:pPr/>
              <a:t>י"ד/סיון/תשע"ח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2436812" y="1828800"/>
            <a:ext cx="8686801" cy="4191000"/>
          </a:xfrm>
        </p:spPr>
        <p:txBody>
          <a:bodyPr vert="vert270"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5EBCC80E-BAF9-4C9D-8A28-1204E89AEAB3}" type="datetime1">
              <a:rPr lang="he-IL" smtClean="0"/>
              <a:pPr/>
              <a:t>י"ד/סיון/תשע"ח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H="1">
            <a:off x="1065212" y="533400"/>
            <a:ext cx="2362201" cy="5486400"/>
          </a:xfrm>
        </p:spPr>
        <p:txBody>
          <a:bodyPr vert="vert270"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656013" y="533400"/>
            <a:ext cx="7467599" cy="5486400"/>
          </a:xfrm>
        </p:spPr>
        <p:txBody>
          <a:bodyPr vert="vert270"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B348D5AE-0F79-4E6D-917B-375DB32F5C57}" type="datetime1">
              <a:rPr lang="he-IL" smtClean="0"/>
              <a:pPr/>
              <a:t>י"ד/סיון/תשע"ח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2436812" y="1828800"/>
            <a:ext cx="8686801" cy="4191000"/>
          </a:xfrm>
        </p:spPr>
        <p:txBody>
          <a:bodyPr rtlCol="1"/>
          <a:lstStyle>
            <a:lvl1pPr algn="r" rtl="1">
              <a:defRPr/>
            </a:lvl1pPr>
            <a:lvl2pPr algn="r" rtl="1">
              <a:defRPr/>
            </a:lvl2pPr>
            <a:lvl3pPr algn="r" rtl="1">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AA530E0B-DDA0-4C40-A020-C81493D81ED2}" type="datetime1">
              <a:rPr lang="he-IL" smtClean="0"/>
              <a:pPr/>
              <a:t>י"ד/סיון/תשע"ח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0" cy="2286000"/>
          </a:xfrm>
        </p:spPr>
        <p:txBody>
          <a:bodyPr rtlCol="1" anchor="b">
            <a:normAutofit/>
          </a:bodyPr>
          <a:lstStyle>
            <a:lvl1pPr algn="r" rtl="1">
              <a:defRPr sz="5400" b="1" cap="none" baseline="0"/>
            </a:lvl1pPr>
          </a:lstStyle>
          <a:p>
            <a:pPr rtl="1"/>
            <a:r>
              <a:rPr lang="he-IL"/>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2436811" y="3124200"/>
            <a:ext cx="8686800" cy="1371600"/>
          </a:xfrm>
        </p:spPr>
        <p:txBody>
          <a:bodyPr rtlCol="1" anchor="t">
            <a:normAutofit/>
          </a:bodyPr>
          <a:lstStyle>
            <a:lvl1pPr marL="0" indent="0" algn="r" rtl="1">
              <a:spcBef>
                <a:spcPts val="600"/>
              </a:spcBef>
              <a:buNone/>
              <a:defRPr sz="2400">
                <a:solidFill>
                  <a:schemeClr val="tx1">
                    <a:lumMod val="65000"/>
                    <a:lumOff val="35000"/>
                  </a:schemeClr>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a:r>
              <a:rPr lang="he-IL"/>
              <a:t>ערוך סגנונות טקסט של תבנית בסיס</a:t>
            </a:r>
          </a:p>
        </p:txBody>
      </p:sp>
      <p:sp>
        <p:nvSpPr>
          <p:cNvPr id="5" name="מציין מיקום של כותרת תחתונה 4"/>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884613" y="6155267"/>
            <a:ext cx="1371600" cy="273049"/>
          </a:xfrm>
        </p:spPr>
        <p:txBody>
          <a:bodyPr rtlCol="1"/>
          <a:lstStyle>
            <a:lvl1pPr algn="l" rtl="1">
              <a:defRPr/>
            </a:lvl1pPr>
          </a:lstStyle>
          <a:p>
            <a:fld id="{39262FFD-B754-4616-8683-2CF62C635C00}" type="datetime1">
              <a:rPr lang="he-IL" smtClean="0"/>
              <a:pPr/>
              <a:t>י"ד/סיון/תשע"ח</a:t>
            </a:fld>
            <a:endParaRPr lang="he-IL"/>
          </a:p>
        </p:txBody>
      </p:sp>
      <p:sp>
        <p:nvSpPr>
          <p:cNvPr id="6" name="מציין מיקום של מספר שקופית 5"/>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sz="half" idx="1"/>
          </p:nvPr>
        </p:nvSpPr>
        <p:spPr>
          <a:xfrm flipH="1">
            <a:off x="6871653" y="1828800"/>
            <a:ext cx="4251960" cy="4191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תוכן 3"/>
          <p:cNvSpPr>
            <a:spLocks noGrp="1"/>
          </p:cNvSpPr>
          <p:nvPr>
            <p:ph sz="half" idx="2"/>
          </p:nvPr>
        </p:nvSpPr>
        <p:spPr>
          <a:xfrm flipH="1">
            <a:off x="2472267" y="1828800"/>
            <a:ext cx="4251960" cy="4191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6" name="מציין מיקום של כותרת תחתונה 5"/>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884613" y="6155267"/>
            <a:ext cx="1371600" cy="273049"/>
          </a:xfrm>
        </p:spPr>
        <p:txBody>
          <a:bodyPr rtlCol="1"/>
          <a:lstStyle>
            <a:lvl1pPr algn="l" rtl="1">
              <a:defRPr/>
            </a:lvl1pPr>
          </a:lstStyle>
          <a:p>
            <a:fld id="{A6FFDDFB-E259-4C6A-ABF0-93A3001BC694}" type="datetime1">
              <a:rPr lang="he-IL" smtClean="0"/>
              <a:pPr/>
              <a:t>י"ד/סיון/תשע"ח</a:t>
            </a:fld>
            <a:endParaRPr lang="he-IL"/>
          </a:p>
        </p:txBody>
      </p:sp>
      <p:sp>
        <p:nvSpPr>
          <p:cNvPr id="7" name="מציין מיקום של מספר שקופית 6"/>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871652" y="1828799"/>
            <a:ext cx="4251960" cy="685801"/>
          </a:xfrm>
        </p:spPr>
        <p:txBody>
          <a:bodyPr rtlCol="1" anchor="ctr">
            <a:normAutofit/>
          </a:bodyPr>
          <a:lstStyle>
            <a:lvl1pPr marL="0" indent="0" algn="r" rtl="1">
              <a:spcBef>
                <a:spcPts val="0"/>
              </a:spcBef>
              <a:buNone/>
              <a:defRPr sz="20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flipH="1">
            <a:off x="6871652" y="2590800"/>
            <a:ext cx="4251960" cy="3429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5" name="מציין מיקום טקסט 4"/>
          <p:cNvSpPr>
            <a:spLocks noGrp="1"/>
          </p:cNvSpPr>
          <p:nvPr>
            <p:ph type="body" sz="quarter" idx="3"/>
          </p:nvPr>
        </p:nvSpPr>
        <p:spPr>
          <a:xfrm flipH="1">
            <a:off x="2436812" y="1828799"/>
            <a:ext cx="4251960" cy="685801"/>
          </a:xfrm>
        </p:spPr>
        <p:txBody>
          <a:bodyPr rtlCol="1" anchor="ctr">
            <a:normAutofit/>
          </a:bodyPr>
          <a:lstStyle>
            <a:lvl1pPr marL="0" indent="0" algn="r" rtl="1">
              <a:spcBef>
                <a:spcPts val="0"/>
              </a:spcBef>
              <a:buNone/>
              <a:defRPr sz="20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flipH="1">
            <a:off x="2436812" y="2590800"/>
            <a:ext cx="4251960" cy="34290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8" name="מציין מיקום של כותרת תחתונה 7"/>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7" name="מציין מיקום של תאריך 6"/>
          <p:cNvSpPr>
            <a:spLocks noGrp="1"/>
          </p:cNvSpPr>
          <p:nvPr>
            <p:ph type="dt" sz="half" idx="10"/>
          </p:nvPr>
        </p:nvSpPr>
        <p:spPr>
          <a:xfrm flipH="1">
            <a:off x="3884613" y="6155267"/>
            <a:ext cx="1371600" cy="273049"/>
          </a:xfrm>
        </p:spPr>
        <p:txBody>
          <a:bodyPr rtlCol="1"/>
          <a:lstStyle>
            <a:lvl1pPr algn="l" rtl="1">
              <a:defRPr/>
            </a:lvl1pPr>
          </a:lstStyle>
          <a:p>
            <a:fld id="{5A97B621-DEA7-442D-ACAE-7790CD30E790}" type="datetime1">
              <a:rPr lang="he-IL" smtClean="0"/>
              <a:pPr/>
              <a:t>י"ד/סיון/תשע"ח</a:t>
            </a:fld>
            <a:endParaRPr lang="he-IL" dirty="0"/>
          </a:p>
        </p:txBody>
      </p:sp>
      <p:sp>
        <p:nvSpPr>
          <p:cNvPr id="9" name="מציין מיקום של מספר שקופית 8"/>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2" y="533400"/>
            <a:ext cx="8686801" cy="1066800"/>
          </a:xfrm>
        </p:spPr>
        <p:txBody>
          <a:bodyPr rtlCol="1"/>
          <a:lstStyle>
            <a:lvl1pPr algn="r" rtl="1">
              <a:defRPr/>
            </a:lvl1pPr>
          </a:lstStyle>
          <a:p>
            <a:pPr rtl="1"/>
            <a:r>
              <a:rPr lang="he-IL"/>
              <a:t>לחץ כדי לערוך סגנון כותרת של תבנית בסיס</a:t>
            </a:r>
            <a:endParaRPr lang="he-IL" noProof="0" dirty="0"/>
          </a:p>
        </p:txBody>
      </p:sp>
      <p:sp>
        <p:nvSpPr>
          <p:cNvPr id="4" name="מציין מיקום של כותרת תחתונה 3"/>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3" name="מציין מיקום של תאריך 2"/>
          <p:cNvSpPr>
            <a:spLocks noGrp="1"/>
          </p:cNvSpPr>
          <p:nvPr>
            <p:ph type="dt" sz="half" idx="10"/>
          </p:nvPr>
        </p:nvSpPr>
        <p:spPr>
          <a:xfrm flipH="1">
            <a:off x="3884613" y="6155267"/>
            <a:ext cx="1371600" cy="273049"/>
          </a:xfrm>
        </p:spPr>
        <p:txBody>
          <a:bodyPr rtlCol="1"/>
          <a:lstStyle>
            <a:lvl1pPr algn="l" rtl="1">
              <a:defRPr/>
            </a:lvl1pPr>
          </a:lstStyle>
          <a:p>
            <a:fld id="{DE3C0738-9144-41E6-B4B0-3C8D020721BC}" type="datetime1">
              <a:rPr lang="he-IL" smtClean="0"/>
              <a:pPr/>
              <a:t>י"ד/סיון/תשע"ח</a:t>
            </a:fld>
            <a:endParaRPr lang="he-IL"/>
          </a:p>
        </p:txBody>
      </p:sp>
      <p:sp>
        <p:nvSpPr>
          <p:cNvPr id="5" name="מציין מיקום של מספר שקופית 4"/>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2" name="מציין מיקום של תאריך 1"/>
          <p:cNvSpPr>
            <a:spLocks noGrp="1"/>
          </p:cNvSpPr>
          <p:nvPr>
            <p:ph type="dt" sz="half" idx="10"/>
          </p:nvPr>
        </p:nvSpPr>
        <p:spPr>
          <a:xfrm flipH="1">
            <a:off x="3884613" y="6155267"/>
            <a:ext cx="1371600" cy="273049"/>
          </a:xfrm>
        </p:spPr>
        <p:txBody>
          <a:bodyPr rtlCol="1"/>
          <a:lstStyle>
            <a:lvl1pPr algn="l" rtl="1">
              <a:defRPr/>
            </a:lvl1pPr>
          </a:lstStyle>
          <a:p>
            <a:fld id="{047B881A-42C4-44C7-B110-DFAB2B0756CF}" type="datetime1">
              <a:rPr lang="he-IL" smtClean="0"/>
              <a:pPr/>
              <a:t>י"ד/סיון/תשע"ח</a:t>
            </a:fld>
            <a:endParaRPr lang="he-IL"/>
          </a:p>
        </p:txBody>
      </p:sp>
      <p:sp>
        <p:nvSpPr>
          <p:cNvPr id="4" name="מציין מיקום של מספר שקופית 3"/>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008812" y="533400"/>
            <a:ext cx="4114800" cy="1524000"/>
          </a:xfrm>
        </p:spPr>
        <p:txBody>
          <a:bodyPr rtlCol="1" anchor="b">
            <a:normAutofit/>
          </a:bodyPr>
          <a:lstStyle>
            <a:lvl1pPr algn="r" rtl="1">
              <a:defRPr sz="3600" b="1"/>
            </a:lvl1pPr>
          </a:lstStyle>
          <a:p>
            <a:pPr rtl="1"/>
            <a:r>
              <a:rPr lang="he-IL"/>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455612" y="533400"/>
            <a:ext cx="5867400" cy="54864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noProof="0" dirty="0"/>
          </a:p>
        </p:txBody>
      </p:sp>
      <p:sp>
        <p:nvSpPr>
          <p:cNvPr id="4" name="מציין מיקום טקסט 3"/>
          <p:cNvSpPr>
            <a:spLocks noGrp="1"/>
          </p:cNvSpPr>
          <p:nvPr>
            <p:ph type="body" sz="half" idx="2"/>
          </p:nvPr>
        </p:nvSpPr>
        <p:spPr>
          <a:xfrm flipH="1">
            <a:off x="7008812" y="2209800"/>
            <a:ext cx="4114800" cy="3810000"/>
          </a:xfrm>
        </p:spPr>
        <p:txBody>
          <a:bodyPr rtlCol="1">
            <a:normAutofit/>
          </a:bodyPr>
          <a:lstStyle>
            <a:lvl1pPr marL="0" indent="0" algn="r" rtl="1">
              <a:lnSpc>
                <a:spcPct val="110000"/>
              </a:lnSpc>
              <a:spcBef>
                <a:spcPts val="600"/>
              </a:spcBef>
              <a:buNone/>
              <a:defRPr sz="1800">
                <a:solidFill>
                  <a:schemeClr val="tx1">
                    <a:lumMod val="65000"/>
                    <a:lumOff val="35000"/>
                  </a:schemeClr>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a:t>ערוך סגנונות טקסט של תבנית בסיס</a:t>
            </a:r>
          </a:p>
        </p:txBody>
      </p:sp>
      <p:sp>
        <p:nvSpPr>
          <p:cNvPr id="6" name="מציין מיקום של כותרת תחתונה 5"/>
          <p:cNvSpPr>
            <a:spLocks noGrp="1"/>
          </p:cNvSpPr>
          <p:nvPr>
            <p:ph type="ftr" sz="quarter" idx="11"/>
          </p:nvPr>
        </p:nvSpPr>
        <p:spPr>
          <a:xfrm flipH="1">
            <a:off x="5470525" y="6155267"/>
            <a:ext cx="5653087" cy="273049"/>
          </a:xfrm>
        </p:spPr>
        <p:txBody>
          <a:bodyPr rtlCol="1"/>
          <a:lstStyle>
            <a:lvl1pPr algn="r" rtl="1">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884613" y="6155267"/>
            <a:ext cx="1371600" cy="273049"/>
          </a:xfrm>
        </p:spPr>
        <p:txBody>
          <a:bodyPr rtlCol="1"/>
          <a:lstStyle>
            <a:lvl1pPr algn="l" rtl="1">
              <a:defRPr/>
            </a:lvl1pPr>
          </a:lstStyle>
          <a:p>
            <a:fld id="{4A7E26D1-7ABC-4BD8-B6AF-B34D4A76ECDF}" type="datetime1">
              <a:rPr lang="he-IL" smtClean="0"/>
              <a:pPr/>
              <a:t>י"ד/סיון/תשע"ח</a:t>
            </a:fld>
            <a:endParaRPr lang="he-IL"/>
          </a:p>
        </p:txBody>
      </p:sp>
      <p:sp>
        <p:nvSpPr>
          <p:cNvPr id="7" name="מציין מיקום של מספר שקופית 6"/>
          <p:cNvSpPr>
            <a:spLocks noGrp="1"/>
          </p:cNvSpPr>
          <p:nvPr>
            <p:ph type="sldNum" sz="quarter" idx="12"/>
          </p:nvPr>
        </p:nvSpPr>
        <p:spPr>
          <a:xfrm flipH="1">
            <a:off x="2436812" y="6155267"/>
            <a:ext cx="1219201" cy="273049"/>
          </a:xfrm>
        </p:spPr>
        <p:txBody>
          <a:bodyPr rtlCol="1"/>
          <a:lstStyle>
            <a:lvl1pPr algn="l" rtl="1">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008812" y="533400"/>
            <a:ext cx="4114800" cy="1524000"/>
          </a:xfrm>
        </p:spPr>
        <p:txBody>
          <a:bodyPr rtlCol="1" anchor="b">
            <a:noAutofit/>
          </a:bodyPr>
          <a:lstStyle>
            <a:lvl1pPr algn="r" rtl="1">
              <a:defRPr sz="3600" b="1"/>
            </a:lvl1pPr>
          </a:lstStyle>
          <a:p>
            <a:pPr rtl="1"/>
            <a:r>
              <a:rPr lang="he-IL"/>
              <a:t>לחץ כדי לערוך סגנון כותרת של תבנית בסיס</a:t>
            </a:r>
            <a:endParaRPr lang="he-IL" noProof="0"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flipH="1">
            <a:off x="542840" y="533400"/>
            <a:ext cx="5780173" cy="5791200"/>
          </a:xfrm>
          <a:ln w="50800">
            <a:solidFill>
              <a:schemeClr val="tx1">
                <a:lumMod val="65000"/>
                <a:lumOff val="35000"/>
              </a:schemeClr>
            </a:solidFill>
            <a:miter lim="800000"/>
          </a:ln>
        </p:spPr>
        <p:txBody>
          <a:bodyPr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7008812" y="2209800"/>
            <a:ext cx="4114800" cy="3810000"/>
          </a:xfrm>
        </p:spPr>
        <p:txBody>
          <a:bodyPr rtlCol="1">
            <a:normAutofit/>
          </a:bodyPr>
          <a:lstStyle>
            <a:lvl1pPr marL="0" indent="0" algn="r" rtl="1">
              <a:lnSpc>
                <a:spcPct val="110000"/>
              </a:lnSpc>
              <a:spcBef>
                <a:spcPts val="600"/>
              </a:spcBef>
              <a:buNone/>
              <a:defRPr sz="18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a:r>
              <a:rPr lang="he-IL"/>
              <a:t>ערוך סגנונות טקסט של תבנית בסיס</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2436812" y="533400"/>
            <a:ext cx="8686801" cy="1066800"/>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2436812" y="1828800"/>
            <a:ext cx="8686801" cy="4191000"/>
          </a:xfrm>
          <a:prstGeom prst="rect">
            <a:avLst/>
          </a:prstGeom>
        </p:spPr>
        <p:txBody>
          <a:bodyPr vert="horz" lIns="91440" tIns="45720" rIns="91440" bIns="45720" rtlCol="1">
            <a:normAutofit/>
          </a:bodyPr>
          <a:lstStyle/>
          <a:p>
            <a:pPr lvl="0"/>
            <a:r>
              <a:rPr lang="he-IL"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flipH="1">
            <a:off x="5470525" y="6155267"/>
            <a:ext cx="5653087" cy="273049"/>
          </a:xfrm>
          <a:prstGeom prst="rect">
            <a:avLst/>
          </a:prstGeom>
        </p:spPr>
        <p:txBody>
          <a:bodyPr vert="horz" lIns="91440" tIns="45720" rIns="91440" bIns="45720" rtlCol="1" anchor="ctr"/>
          <a:lstStyle>
            <a:lvl1pPr algn="r"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he-IL"/>
              <a:t>הוסף כותרת תחתונה</a:t>
            </a:r>
          </a:p>
        </p:txBody>
      </p:sp>
      <p:sp>
        <p:nvSpPr>
          <p:cNvPr id="4" name="מציין מיקום של תאריך 3"/>
          <p:cNvSpPr>
            <a:spLocks noGrp="1"/>
          </p:cNvSpPr>
          <p:nvPr>
            <p:ph type="dt" sz="half" idx="2"/>
          </p:nvPr>
        </p:nvSpPr>
        <p:spPr>
          <a:xfrm flipH="1">
            <a:off x="3884613" y="6155267"/>
            <a:ext cx="1371600" cy="273049"/>
          </a:xfrm>
          <a:prstGeom prst="rect">
            <a:avLst/>
          </a:prstGeom>
        </p:spPr>
        <p:txBody>
          <a:bodyPr vert="horz" lIns="91440" tIns="45720" rIns="91440" bIns="45720" rtlCol="1" anchor="ctr"/>
          <a:lstStyle>
            <a:lvl1pPr algn="l"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B6D7B0FD-3216-4B66-8AF6-A618A2947437}" type="datetime1">
              <a:rPr lang="he-IL" smtClean="0"/>
              <a:pPr/>
              <a:t>י"ד/סיון/תשע"ח</a:t>
            </a:fld>
            <a:endParaRPr lang="he-IL"/>
          </a:p>
        </p:txBody>
      </p:sp>
      <p:sp>
        <p:nvSpPr>
          <p:cNvPr id="6" name="מציין מיקום של מספר שקופית 5"/>
          <p:cNvSpPr>
            <a:spLocks noGrp="1"/>
          </p:cNvSpPr>
          <p:nvPr>
            <p:ph type="sldNum" sz="quarter" idx="4"/>
          </p:nvPr>
        </p:nvSpPr>
        <p:spPr>
          <a:xfrm flipH="1">
            <a:off x="2436812" y="6155267"/>
            <a:ext cx="1219201" cy="273049"/>
          </a:xfrm>
          <a:prstGeom prst="rect">
            <a:avLst/>
          </a:prstGeom>
        </p:spPr>
        <p:txBody>
          <a:bodyPr vert="horz" lIns="91440" tIns="45720" rIns="91440" bIns="45720" rtlCol="1" anchor="ctr"/>
          <a:lstStyle>
            <a:lvl1pPr algn="l"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AAEAE4A8-A6E5-453E-B946-FB774B73F48C}" type="slidenum">
              <a:rPr lang="he-IL" smtClean="0"/>
              <a:pPr/>
              <a:t>‹#›</a:t>
            </a:fld>
            <a:endParaRPr lang="he-IL"/>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80000"/>
        </a:lnSpc>
        <a:spcBef>
          <a:spcPct val="0"/>
        </a:spcBef>
        <a:buNone/>
        <a:defRPr sz="36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5734371" y="2204864"/>
            <a:ext cx="5389239" cy="843137"/>
          </a:xfrm>
        </p:spPr>
        <p:txBody>
          <a:bodyPr rtlCol="1">
            <a:normAutofit/>
          </a:bodyPr>
          <a:lstStyle/>
          <a:p>
            <a:pPr algn="r" rtl="1"/>
            <a:r>
              <a:rPr lang="en-US" dirty="0"/>
              <a:t>Nemesis-</a:t>
            </a:r>
            <a:r>
              <a:rPr lang="en-US" dirty="0" err="1"/>
              <a:t>Algo</a:t>
            </a:r>
            <a:endParaRPr lang="he-IL" dirty="0"/>
          </a:p>
        </p:txBody>
      </p:sp>
      <p:sp>
        <p:nvSpPr>
          <p:cNvPr id="3" name="כותרת משנה 2"/>
          <p:cNvSpPr>
            <a:spLocks noGrp="1"/>
          </p:cNvSpPr>
          <p:nvPr>
            <p:ph type="subTitle" idx="1"/>
          </p:nvPr>
        </p:nvSpPr>
        <p:spPr>
          <a:xfrm flipH="1">
            <a:off x="5800695" y="3140968"/>
            <a:ext cx="5832648" cy="1224136"/>
          </a:xfrm>
        </p:spPr>
        <p:txBody>
          <a:bodyPr rtlCol="1">
            <a:normAutofit/>
          </a:bodyPr>
          <a:lstStyle/>
          <a:p>
            <a:pPr algn="ctr"/>
            <a:r>
              <a:rPr lang="he-IL" sz="3200" dirty="0"/>
              <a:t>חלוקת נכסים הוגנת, יעילה </a:t>
            </a:r>
          </a:p>
          <a:p>
            <a:pPr algn="ctr"/>
            <a:r>
              <a:rPr lang="he-IL" sz="3200" dirty="0"/>
              <a:t>וללא קנאה</a:t>
            </a:r>
          </a:p>
        </p:txBody>
      </p:sp>
      <p:sp>
        <p:nvSpPr>
          <p:cNvPr id="4" name="כותרת משנה 2">
            <a:extLst>
              <a:ext uri="{FF2B5EF4-FFF2-40B4-BE49-F238E27FC236}">
                <a16:creationId xmlns:a16="http://schemas.microsoft.com/office/drawing/2014/main" id="{93FF0929-FBEB-4955-88A1-18A9684EC5B7}"/>
              </a:ext>
            </a:extLst>
          </p:cNvPr>
          <p:cNvSpPr txBox="1">
            <a:spLocks/>
          </p:cNvSpPr>
          <p:nvPr/>
        </p:nvSpPr>
        <p:spPr>
          <a:xfrm flipH="1">
            <a:off x="7030516" y="1700808"/>
            <a:ext cx="2880320" cy="630776"/>
          </a:xfrm>
          <a:prstGeom prst="rect">
            <a:avLst/>
          </a:prstGeom>
        </p:spPr>
        <p:txBody>
          <a:bodyPr vert="horz" lIns="91440" tIns="45720" rIns="91440" bIns="45720" rtlCol="1">
            <a:normAutofit/>
          </a:bodyPr>
          <a:lstStyle>
            <a:lvl1pPr marL="0" indent="0" algn="r" defTabSz="914400" rtl="1"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1"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1"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1"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1"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1"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r>
              <a:rPr lang="he-IL" sz="3200" dirty="0" err="1">
                <a:solidFill>
                  <a:schemeClr val="accent1">
                    <a:lumMod val="75000"/>
                  </a:schemeClr>
                </a:solidFill>
              </a:rPr>
              <a:t>נמסיס</a:t>
            </a:r>
            <a:r>
              <a:rPr lang="he-IL" sz="3200" dirty="0">
                <a:solidFill>
                  <a:schemeClr val="accent1">
                    <a:lumMod val="75000"/>
                  </a:schemeClr>
                </a:solidFill>
              </a:rPr>
              <a:t> </a:t>
            </a:r>
            <a:r>
              <a:rPr lang="he-IL" sz="3200" dirty="0" err="1">
                <a:solidFill>
                  <a:schemeClr val="accent1">
                    <a:lumMod val="75000"/>
                  </a:schemeClr>
                </a:solidFill>
              </a:rPr>
              <a:t>אלגו</a:t>
            </a:r>
            <a:endParaRPr lang="he-IL" sz="3200" dirty="0">
              <a:solidFill>
                <a:schemeClr val="accent1">
                  <a:lumMod val="75000"/>
                </a:schemeClr>
              </a:solidFill>
            </a:endParaRPr>
          </a:p>
        </p:txBody>
      </p:sp>
      <p:pic>
        <p:nvPicPr>
          <p:cNvPr id="7" name="תמונה 6">
            <a:extLst>
              <a:ext uri="{FF2B5EF4-FFF2-40B4-BE49-F238E27FC236}">
                <a16:creationId xmlns:a16="http://schemas.microsoft.com/office/drawing/2014/main" id="{8B166BE7-575B-4D4A-A50C-C70C93493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393670" y="404664"/>
            <a:ext cx="8686801" cy="807368"/>
          </a:xfrm>
        </p:spPr>
        <p:txBody>
          <a:bodyPr rtlCol="1">
            <a:normAutofit fontScale="90000"/>
          </a:bodyPr>
          <a:lstStyle/>
          <a:p>
            <a:pPr algn="r" rtl="1"/>
            <a:r>
              <a:rPr lang="he-IL" dirty="0"/>
              <a:t>פתרון הבעיה – שלב ד': </a:t>
            </a:r>
            <a:br>
              <a:rPr lang="he-IL" dirty="0"/>
            </a:br>
            <a:r>
              <a:rPr lang="he-IL" sz="2700" b="0" dirty="0"/>
              <a:t>החלוקה ההוגנת ונטולת הקנאה</a:t>
            </a:r>
            <a:endParaRPr lang="he-IL" b="0" dirty="0"/>
          </a:p>
        </p:txBody>
      </p:sp>
      <p:sp>
        <p:nvSpPr>
          <p:cNvPr id="7" name="מציין מיקום תוכן 6">
            <a:extLst>
              <a:ext uri="{FF2B5EF4-FFF2-40B4-BE49-F238E27FC236}">
                <a16:creationId xmlns:a16="http://schemas.microsoft.com/office/drawing/2014/main" id="{62CE5490-BAFE-4877-ADF0-C72EF74E86A0}"/>
              </a:ext>
            </a:extLst>
          </p:cNvPr>
          <p:cNvSpPr>
            <a:spLocks noGrp="1"/>
          </p:cNvSpPr>
          <p:nvPr>
            <p:ph sz="half" idx="1"/>
          </p:nvPr>
        </p:nvSpPr>
        <p:spPr>
          <a:xfrm flipH="1">
            <a:off x="1298743" y="1239413"/>
            <a:ext cx="9781728" cy="605411"/>
          </a:xfrm>
        </p:spPr>
        <p:txBody>
          <a:bodyPr>
            <a:normAutofit/>
          </a:bodyPr>
          <a:lstStyle/>
          <a:p>
            <a:pPr marL="0" indent="0">
              <a:buNone/>
            </a:pPr>
            <a:r>
              <a:rPr lang="he-IL" sz="1600" dirty="0"/>
              <a:t>השארית לאחר סילוק הקנאה, מתחלקת בין כל היורשים לפי חלקם היחסי בירושה, כפי שמוצג בטבלה הבאה:</a:t>
            </a:r>
          </a:p>
        </p:txBody>
      </p:sp>
      <p:graphicFrame>
        <p:nvGraphicFramePr>
          <p:cNvPr id="3" name="טבלה 2">
            <a:extLst>
              <a:ext uri="{FF2B5EF4-FFF2-40B4-BE49-F238E27FC236}">
                <a16:creationId xmlns:a16="http://schemas.microsoft.com/office/drawing/2014/main" id="{BAE956F8-23BF-4DEA-85CD-21BB08AD80B1}"/>
              </a:ext>
            </a:extLst>
          </p:cNvPr>
          <p:cNvGraphicFramePr>
            <a:graphicFrameLocks noGrp="1"/>
          </p:cNvGraphicFramePr>
          <p:nvPr>
            <p:extLst>
              <p:ext uri="{D42A27DB-BD31-4B8C-83A1-F6EECF244321}">
                <p14:modId xmlns:p14="http://schemas.microsoft.com/office/powerpoint/2010/main" val="2026658350"/>
              </p:ext>
            </p:extLst>
          </p:nvPr>
        </p:nvGraphicFramePr>
        <p:xfrm>
          <a:off x="1413892" y="1808586"/>
          <a:ext cx="9664006" cy="4788760"/>
        </p:xfrm>
        <a:graphic>
          <a:graphicData uri="http://schemas.openxmlformats.org/drawingml/2006/table">
            <a:tbl>
              <a:tblPr/>
              <a:tblGrid>
                <a:gridCol w="1219883">
                  <a:extLst>
                    <a:ext uri="{9D8B030D-6E8A-4147-A177-3AD203B41FA5}">
                      <a16:colId xmlns:a16="http://schemas.microsoft.com/office/drawing/2014/main" val="3627258996"/>
                    </a:ext>
                  </a:extLst>
                </a:gridCol>
                <a:gridCol w="950558">
                  <a:extLst>
                    <a:ext uri="{9D8B030D-6E8A-4147-A177-3AD203B41FA5}">
                      <a16:colId xmlns:a16="http://schemas.microsoft.com/office/drawing/2014/main" val="1257031122"/>
                    </a:ext>
                  </a:extLst>
                </a:gridCol>
                <a:gridCol w="950558">
                  <a:extLst>
                    <a:ext uri="{9D8B030D-6E8A-4147-A177-3AD203B41FA5}">
                      <a16:colId xmlns:a16="http://schemas.microsoft.com/office/drawing/2014/main" val="2934830285"/>
                    </a:ext>
                  </a:extLst>
                </a:gridCol>
                <a:gridCol w="950558">
                  <a:extLst>
                    <a:ext uri="{9D8B030D-6E8A-4147-A177-3AD203B41FA5}">
                      <a16:colId xmlns:a16="http://schemas.microsoft.com/office/drawing/2014/main" val="4068150183"/>
                    </a:ext>
                  </a:extLst>
                </a:gridCol>
                <a:gridCol w="950558">
                  <a:extLst>
                    <a:ext uri="{9D8B030D-6E8A-4147-A177-3AD203B41FA5}">
                      <a16:colId xmlns:a16="http://schemas.microsoft.com/office/drawing/2014/main" val="780532798"/>
                    </a:ext>
                  </a:extLst>
                </a:gridCol>
                <a:gridCol w="950558">
                  <a:extLst>
                    <a:ext uri="{9D8B030D-6E8A-4147-A177-3AD203B41FA5}">
                      <a16:colId xmlns:a16="http://schemas.microsoft.com/office/drawing/2014/main" val="1208000461"/>
                    </a:ext>
                  </a:extLst>
                </a:gridCol>
                <a:gridCol w="950558">
                  <a:extLst>
                    <a:ext uri="{9D8B030D-6E8A-4147-A177-3AD203B41FA5}">
                      <a16:colId xmlns:a16="http://schemas.microsoft.com/office/drawing/2014/main" val="1564227333"/>
                    </a:ext>
                  </a:extLst>
                </a:gridCol>
                <a:gridCol w="950558">
                  <a:extLst>
                    <a:ext uri="{9D8B030D-6E8A-4147-A177-3AD203B41FA5}">
                      <a16:colId xmlns:a16="http://schemas.microsoft.com/office/drawing/2014/main" val="541347288"/>
                    </a:ext>
                  </a:extLst>
                </a:gridCol>
                <a:gridCol w="950558">
                  <a:extLst>
                    <a:ext uri="{9D8B030D-6E8A-4147-A177-3AD203B41FA5}">
                      <a16:colId xmlns:a16="http://schemas.microsoft.com/office/drawing/2014/main" val="2831243715"/>
                    </a:ext>
                  </a:extLst>
                </a:gridCol>
                <a:gridCol w="839659">
                  <a:extLst>
                    <a:ext uri="{9D8B030D-6E8A-4147-A177-3AD203B41FA5}">
                      <a16:colId xmlns:a16="http://schemas.microsoft.com/office/drawing/2014/main" val="461257592"/>
                    </a:ext>
                  </a:extLst>
                </a:gridCol>
              </a:tblGrid>
              <a:tr h="239438">
                <a:tc>
                  <a:txBody>
                    <a:bodyPr/>
                    <a:lstStyle/>
                    <a:p>
                      <a:pPr algn="l" fontAlgn="b"/>
                      <a:r>
                        <a:rPr lang="en-US" sz="1400" b="0" i="0" u="none" strike="noStrike" dirty="0">
                          <a:solidFill>
                            <a:srgbClr val="000000"/>
                          </a:solidFill>
                          <a:effectLst/>
                          <a:latin typeface="Calibri" panose="020F0502020204030204" pitchFamily="34" charset="0"/>
                        </a:rPr>
                        <a:t>Property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Appraiser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549821"/>
                  </a:ext>
                </a:extLst>
              </a:tr>
              <a:tr h="239438">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37663"/>
                  </a:ext>
                </a:extLst>
              </a:tr>
              <a:tr h="239438">
                <a:tc>
                  <a:txBody>
                    <a:bodyPr/>
                    <a:lstStyle/>
                    <a:p>
                      <a:pPr algn="l" fontAlgn="b"/>
                      <a:r>
                        <a:rPr lang="en-US" sz="1400" b="0" i="0" u="none" strike="noStrike">
                          <a:solidFill>
                            <a:srgbClr val="000000"/>
                          </a:solidFill>
                          <a:effectLst/>
                          <a:latin typeface="Calibri" panose="020F0502020204030204" pitchFamily="34" charset="0"/>
                        </a:rPr>
                        <a:t>flat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400" b="0" i="0" u="none" strike="noStrike" dirty="0">
                          <a:solidFill>
                            <a:srgbClr val="000000"/>
                          </a:solidFill>
                          <a:effectLst/>
                          <a:latin typeface="Calibri" panose="020F0502020204030204" pitchFamily="34" charset="0"/>
                        </a:rPr>
                        <a:t>₪2,400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205292"/>
                  </a:ext>
                </a:extLst>
              </a:tr>
              <a:tr h="239438">
                <a:tc>
                  <a:txBody>
                    <a:bodyPr/>
                    <a:lstStyle/>
                    <a:p>
                      <a:pPr algn="l" fontAlgn="b"/>
                      <a:r>
                        <a:rPr lang="en-US" sz="1400" b="0" i="0" u="none" strike="noStrike">
                          <a:solidFill>
                            <a:srgbClr val="000000"/>
                          </a:solidFill>
                          <a:effectLst/>
                          <a:latin typeface="Calibri" panose="020F0502020204030204" pitchFamily="34" charset="0"/>
                        </a:rPr>
                        <a:t>flat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400" b="0" i="0" u="none" strike="noStrike" dirty="0">
                          <a:solidFill>
                            <a:srgbClr val="000000"/>
                          </a:solidFill>
                          <a:effectLst/>
                          <a:latin typeface="Calibri" panose="020F0502020204030204" pitchFamily="34" charset="0"/>
                        </a:rPr>
                        <a:t>₪1,900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116745"/>
                  </a:ext>
                </a:extLst>
              </a:tr>
              <a:tr h="239438">
                <a:tc>
                  <a:txBody>
                    <a:bodyPr/>
                    <a:lstStyle/>
                    <a:p>
                      <a:pPr algn="l" fontAlgn="b"/>
                      <a:r>
                        <a:rPr lang="en-US" sz="1400" b="0" i="0" u="none" strike="noStrike">
                          <a:solidFill>
                            <a:srgbClr val="000000"/>
                          </a:solidFill>
                          <a:effectLst/>
                          <a:latin typeface="Calibri" panose="020F0502020204030204" pitchFamily="34" charset="0"/>
                        </a:rPr>
                        <a:t>flat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400" b="0" i="0" u="none" strike="noStrike" dirty="0">
                          <a:solidFill>
                            <a:srgbClr val="000000"/>
                          </a:solidFill>
                          <a:effectLst/>
                          <a:latin typeface="Calibri" panose="020F0502020204030204" pitchFamily="34" charset="0"/>
                        </a:rPr>
                        <a:t>₪1,700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586466"/>
                  </a:ext>
                </a:extLst>
              </a:tr>
              <a:tr h="239438">
                <a:tc>
                  <a:txBody>
                    <a:bodyPr/>
                    <a:lstStyle/>
                    <a:p>
                      <a:pPr algn="l" fontAlgn="b"/>
                      <a:r>
                        <a:rPr lang="en-US" sz="1400" b="0" i="0" u="none" strike="noStrike">
                          <a:solidFill>
                            <a:srgbClr val="000000"/>
                          </a:solidFill>
                          <a:effectLst/>
                          <a:latin typeface="Calibri" panose="020F0502020204030204" pitchFamily="34" charset="0"/>
                        </a:rPr>
                        <a:t>flat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highlight>
                            <a:srgbClr val="FFFF00"/>
                          </a:highligh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205047"/>
                  </a:ext>
                </a:extLst>
              </a:tr>
              <a:tr h="239438">
                <a:tc>
                  <a:txBody>
                    <a:bodyPr/>
                    <a:lstStyle/>
                    <a:p>
                      <a:pPr algn="l" fontAlgn="b"/>
                      <a:r>
                        <a:rPr lang="en-US" sz="1400" b="0" i="0" u="none" strike="noStrike">
                          <a:solidFill>
                            <a:srgbClr val="000000"/>
                          </a:solidFill>
                          <a:effectLst/>
                          <a:latin typeface="Calibri" panose="020F0502020204030204" pitchFamily="34" charset="0"/>
                        </a:rPr>
                        <a:t>flat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400" b="0" i="0" u="none" strike="noStrike" dirty="0">
                          <a:solidFill>
                            <a:srgbClr val="000000"/>
                          </a:solidFill>
                          <a:effectLst/>
                          <a:latin typeface="Calibri" panose="020F0502020204030204" pitchFamily="34" charset="0"/>
                        </a:rPr>
                        <a:t>₪2,100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330188"/>
                  </a:ext>
                </a:extLst>
              </a:tr>
              <a:tr h="239438">
                <a:tc>
                  <a:txBody>
                    <a:bodyPr/>
                    <a:lstStyle/>
                    <a:p>
                      <a:pPr algn="l" fontAlgn="b"/>
                      <a:r>
                        <a:rPr lang="en-US" sz="1400" b="0" i="0" u="none" strike="noStrike">
                          <a:solidFill>
                            <a:srgbClr val="000000"/>
                          </a:solidFill>
                          <a:effectLst/>
                          <a:latin typeface="Calibri" panose="020F0502020204030204" pitchFamily="34" charset="0"/>
                        </a:rPr>
                        <a:t>flat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400" b="0" i="0" u="none" strike="noStrike" dirty="0">
                          <a:solidFill>
                            <a:srgbClr val="000000"/>
                          </a:solidFill>
                          <a:effectLst/>
                          <a:latin typeface="Calibri" panose="020F0502020204030204" pitchFamily="34" charset="0"/>
                        </a:rPr>
                        <a:t>₪2,400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575639"/>
                  </a:ext>
                </a:extLst>
              </a:tr>
              <a:tr h="239438">
                <a:tc>
                  <a:txBody>
                    <a:bodyPr/>
                    <a:lstStyle/>
                    <a:p>
                      <a:pPr algn="l" fontAlgn="b"/>
                      <a:r>
                        <a:rPr lang="en-US" sz="1400" b="0" i="0" u="none" strike="noStrike">
                          <a:solidFill>
                            <a:srgbClr val="000000"/>
                          </a:solidFill>
                          <a:effectLst/>
                          <a:latin typeface="Calibri" panose="020F0502020204030204" pitchFamily="34" charset="0"/>
                        </a:rPr>
                        <a:t>flat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4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41112"/>
                  </a:ext>
                </a:extLst>
              </a:tr>
              <a:tr h="239438">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498002"/>
                  </a:ext>
                </a:extLst>
              </a:tr>
              <a:tr h="239438">
                <a:tc>
                  <a:txBody>
                    <a:bodyPr/>
                    <a:lstStyle/>
                    <a:p>
                      <a:pPr algn="l" fontAlgn="b"/>
                      <a:r>
                        <a:rPr lang="en-US" sz="1400" b="0" i="0" u="none" strike="noStrike">
                          <a:solidFill>
                            <a:srgbClr val="000000"/>
                          </a:solidFill>
                          <a:effectLst/>
                          <a:latin typeface="Calibri" panose="020F0502020204030204" pitchFamily="34" charset="0"/>
                        </a:rPr>
                        <a:t>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735567"/>
                  </a:ext>
                </a:extLst>
              </a:tr>
              <a:tr h="239438">
                <a:tc>
                  <a:txBody>
                    <a:bodyPr/>
                    <a:lstStyle/>
                    <a:p>
                      <a:pPr algn="l" fontAlgn="b"/>
                      <a:r>
                        <a:rPr lang="en-US" sz="1400" b="0" i="0" u="none" strike="noStrike">
                          <a:solidFill>
                            <a:srgbClr val="000000"/>
                          </a:solidFill>
                          <a:effectLst/>
                          <a:latin typeface="Calibri" panose="020F0502020204030204" pitchFamily="34" charset="0"/>
                        </a:rPr>
                        <a:t>Percent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₪1,661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₪1,812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₪2,114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₪2,114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₪2,567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153602"/>
                  </a:ext>
                </a:extLst>
              </a:tr>
              <a:tr h="239438">
                <a:tc>
                  <a:txBody>
                    <a:bodyPr/>
                    <a:lstStyle/>
                    <a:p>
                      <a:pPr algn="l" fontAlgn="b"/>
                      <a:r>
                        <a:rPr lang="en-US" sz="1400" b="0" i="0" u="none" strike="noStrike">
                          <a:solidFill>
                            <a:srgbClr val="000000"/>
                          </a:solidFill>
                          <a:effectLst/>
                          <a:latin typeface="Calibri" panose="020F0502020204030204" pitchFamily="34" charset="0"/>
                        </a:rPr>
                        <a:t>Selected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605550"/>
                  </a:ext>
                </a:extLst>
              </a:tr>
              <a:tr h="239438">
                <a:tc>
                  <a:txBody>
                    <a:bodyPr/>
                    <a:lstStyle/>
                    <a:p>
                      <a:pPr algn="l" fontAlgn="b"/>
                      <a:r>
                        <a:rPr lang="en-US" sz="1400" b="0" i="0" u="none" strike="noStrike">
                          <a:solidFill>
                            <a:srgbClr val="000000"/>
                          </a:solidFill>
                          <a:effectLst/>
                          <a:latin typeface="Calibri" panose="020F0502020204030204" pitchFamily="34" charset="0"/>
                        </a:rPr>
                        <a:t>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111585"/>
                  </a:ext>
                </a:extLst>
              </a:tr>
              <a:tr h="239438">
                <a:tc>
                  <a:txBody>
                    <a:bodyPr/>
                    <a:lstStyle/>
                    <a:p>
                      <a:pPr algn="l" fontAlgn="b"/>
                      <a:r>
                        <a:rPr lang="en-US" sz="1400" b="0" i="0" u="none" strike="noStrike">
                          <a:solidFill>
                            <a:srgbClr val="000000"/>
                          </a:solidFill>
                          <a:effectLst/>
                          <a:latin typeface="Calibri" panose="020F0502020204030204" pitchFamily="34" charset="0"/>
                        </a:rPr>
                        <a:t>Compensation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₪78.57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₪178.57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487855"/>
                  </a:ext>
                </a:extLst>
              </a:tr>
              <a:tr h="239438">
                <a:tc>
                  <a:txBody>
                    <a:bodyPr/>
                    <a:lstStyle/>
                    <a:p>
                      <a:pPr algn="l" fontAlgn="b"/>
                      <a:r>
                        <a:rPr lang="en-US" sz="1400" b="0" i="0" u="none" strike="noStrike">
                          <a:solidFill>
                            <a:srgbClr val="000000"/>
                          </a:solidFill>
                          <a:effectLst/>
                          <a:latin typeface="Calibri" panose="020F0502020204030204" pitchFamily="34" charset="0"/>
                        </a:rPr>
                        <a:t>Shared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₪73.86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₪80.57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₪94.00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₪94.00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₪107.43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₪107.43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₪114.14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₪671.43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837712"/>
                  </a:ext>
                </a:extLst>
              </a:tr>
              <a:tr h="239438">
                <a:tc>
                  <a:txBody>
                    <a:bodyPr/>
                    <a:lstStyle/>
                    <a:p>
                      <a:pPr algn="l" fontAlgn="b"/>
                      <a:r>
                        <a:rPr lang="en-US" sz="1400" b="0" i="0" u="none" strike="noStrike">
                          <a:solidFill>
                            <a:srgbClr val="000000"/>
                          </a:solidFill>
                          <a:effectLst/>
                          <a:latin typeface="Calibri" panose="020F0502020204030204" pitchFamily="34" charset="0"/>
                        </a:rPr>
                        <a:t>Total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(₪386.57)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(₪1,007.43)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(₪92.00)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(₪292.00)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₪573.43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₪623.43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₪581.14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334702"/>
                  </a:ext>
                </a:extLst>
              </a:tr>
              <a:tr h="239438">
                <a:tc>
                  <a:txBody>
                    <a:bodyPr/>
                    <a:lstStyle/>
                    <a:p>
                      <a:pPr algn="l" fontAlgn="b"/>
                      <a:r>
                        <a:rPr lang="en-US" sz="1400" b="0" i="0" u="none" strike="noStrike">
                          <a:solidFill>
                            <a:srgbClr val="000000"/>
                          </a:solidFill>
                          <a:effectLst/>
                          <a:latin typeface="Calibri" panose="020F0502020204030204" pitchFamily="34" charset="0"/>
                        </a:rPr>
                        <a:t>Profit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₪1,813.43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₪1,892.57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₪2,208.00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₪2,308.00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₪2,523.43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₪2,523.43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₪2,681.14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612676"/>
                  </a:ext>
                </a:extLst>
              </a:tr>
              <a:tr h="239438">
                <a:tc>
                  <a:txBody>
                    <a:bodyPr/>
                    <a:lstStyle/>
                    <a:p>
                      <a:pPr algn="l" fontAlgn="b"/>
                      <a:r>
                        <a:rPr lang="en-US" sz="1400" b="0" i="0" u="none" strike="noStrike">
                          <a:solidFill>
                            <a:srgbClr val="000000"/>
                          </a:solidFill>
                          <a:effectLst/>
                          <a:latin typeface="Calibri" panose="020F0502020204030204" pitchFamily="34" charset="0"/>
                        </a:rPr>
                        <a:t>Yield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₪152.43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₪80.57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₪94.00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₪194.00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a:solidFill>
                            <a:srgbClr val="000000"/>
                          </a:solidFill>
                          <a:effectLst/>
                          <a:latin typeface="Calibri" panose="020F0502020204030204" pitchFamily="34" charset="0"/>
                        </a:rPr>
                        <a:t>₪107.43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₪107.43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rgbClr val="000000"/>
                          </a:solidFill>
                          <a:effectLst/>
                          <a:latin typeface="Calibri" panose="020F0502020204030204" pitchFamily="34" charset="0"/>
                        </a:rPr>
                        <a:t>₪114.14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456081"/>
                  </a:ext>
                </a:extLst>
              </a:tr>
              <a:tr h="239438">
                <a:tc>
                  <a:txBody>
                    <a:bodyPr/>
                    <a:lstStyle/>
                    <a:p>
                      <a:pPr algn="l" fontAlgn="b"/>
                      <a:r>
                        <a:rPr lang="en-US" sz="1400" b="0" i="0" u="none" strike="noStrike">
                          <a:solidFill>
                            <a:srgbClr val="000000"/>
                          </a:solidFill>
                          <a:effectLst/>
                          <a:latin typeface="Calibri" panose="020F0502020204030204" pitchFamily="34" charset="0"/>
                        </a:rPr>
                        <a:t>Yield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545397"/>
                  </a:ext>
                </a:extLst>
              </a:tr>
            </a:tbl>
          </a:graphicData>
        </a:graphic>
      </p:graphicFrame>
      <p:pic>
        <p:nvPicPr>
          <p:cNvPr id="5" name="תמונה 4">
            <a:extLst>
              <a:ext uri="{FF2B5EF4-FFF2-40B4-BE49-F238E27FC236}">
                <a16:creationId xmlns:a16="http://schemas.microsoft.com/office/drawing/2014/main" id="{DA58C90C-7BEA-4E53-8949-E16DFA99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2469921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anim calcmode="lin" valueType="num">
                                      <p:cBhvr>
                                        <p:cTn id="12" dur="3000" fill="hold"/>
                                        <p:tgtEl>
                                          <p:spTgt spid="3"/>
                                        </p:tgtEl>
                                        <p:attrNameLst>
                                          <p:attrName>ppt_x</p:attrName>
                                        </p:attrNameLst>
                                      </p:cBhvr>
                                      <p:tavLst>
                                        <p:tav tm="0">
                                          <p:val>
                                            <p:strVal val="#ppt_x"/>
                                          </p:val>
                                        </p:tav>
                                        <p:tav tm="100000">
                                          <p:val>
                                            <p:strVal val="#ppt_x"/>
                                          </p:val>
                                        </p:tav>
                                      </p:tavLst>
                                    </p:anim>
                                    <p:anim calcmode="lin" valueType="num">
                                      <p:cBhvr>
                                        <p:cTn id="13"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flipH="1">
            <a:off x="2436811" y="533400"/>
            <a:ext cx="8686801" cy="591344"/>
          </a:xfrm>
        </p:spPr>
        <p:txBody>
          <a:bodyPr rtlCol="1"/>
          <a:lstStyle/>
          <a:p>
            <a:pPr algn="r" rtl="1"/>
            <a:r>
              <a:rPr lang="he-IL" dirty="0"/>
              <a:t>סיכום</a:t>
            </a:r>
          </a:p>
        </p:txBody>
      </p:sp>
      <p:sp>
        <p:nvSpPr>
          <p:cNvPr id="6" name="מציין מיקום תוכן 5"/>
          <p:cNvSpPr>
            <a:spLocks noGrp="1"/>
          </p:cNvSpPr>
          <p:nvPr>
            <p:ph sz="half" idx="1"/>
          </p:nvPr>
        </p:nvSpPr>
        <p:spPr>
          <a:xfrm flipH="1">
            <a:off x="1989954" y="1333500"/>
            <a:ext cx="9144469" cy="5263852"/>
          </a:xfrm>
        </p:spPr>
        <p:txBody>
          <a:bodyPr rtlCol="1"/>
          <a:lstStyle/>
          <a:p>
            <a:pPr marL="45720" indent="0" algn="r" rtl="1">
              <a:buNone/>
            </a:pPr>
            <a:r>
              <a:rPr lang="he-IL" dirty="0"/>
              <a:t>מערכת </a:t>
            </a:r>
            <a:r>
              <a:rPr lang="he-IL" dirty="0" err="1"/>
              <a:t>נמסיס</a:t>
            </a:r>
            <a:r>
              <a:rPr lang="he-IL" dirty="0"/>
              <a:t> השלימה המשימה.</a:t>
            </a:r>
          </a:p>
          <a:p>
            <a:pPr marL="45720" indent="0" algn="r" rtl="1">
              <a:buNone/>
            </a:pPr>
            <a:r>
              <a:rPr lang="he-IL" dirty="0"/>
              <a:t>נמצא כי כל אחד מהבעלים קיבל יותר מאשר סבר שמגיע לו.</a:t>
            </a:r>
          </a:p>
          <a:p>
            <a:pPr marL="45720" indent="0" algn="r" rtl="1">
              <a:buNone/>
            </a:pPr>
            <a:r>
              <a:rPr lang="he-IL" dirty="0"/>
              <a:t>שיעור ה"רווח" הוא כ-4.5%. חוץ מל-2 היורשים שלגביהם נוצרה קנאה. </a:t>
            </a:r>
          </a:p>
          <a:p>
            <a:pPr marL="45720" indent="0" algn="r" rtl="1">
              <a:buNone/>
            </a:pPr>
            <a:r>
              <a:rPr lang="he-IL" dirty="0"/>
              <a:t>אין קנאה בין היורשים במובן שכל אחד מהם בטוח שאיש מיתר היורשים לא קיבל יותר ממנו.</a:t>
            </a:r>
          </a:p>
          <a:p>
            <a:pPr marL="45720" indent="0" algn="r" rtl="1">
              <a:buNone/>
            </a:pPr>
            <a:r>
              <a:rPr lang="he-IL" dirty="0"/>
              <a:t>ההקצאה היא היעילה ביותר מבין כל מיליוני ההקצאות האפשריות, כלומר: אין הקצאה יעילה ממנה.</a:t>
            </a:r>
          </a:p>
          <a:p>
            <a:pPr marL="45720" indent="0" algn="r" rtl="1">
              <a:buNone/>
            </a:pPr>
            <a:r>
              <a:rPr lang="he-IL" b="1" dirty="0"/>
              <a:t> נקודת המפתח לשימוש במערכת </a:t>
            </a:r>
            <a:r>
              <a:rPr lang="he-IL" b="1" dirty="0" err="1"/>
              <a:t>נמסיס</a:t>
            </a:r>
            <a:r>
              <a:rPr lang="he-IL" b="1" dirty="0"/>
              <a:t> היא שכל אחד מהיורשים ימלא באופן אישי ודיסקרטי את הערכותיו האישיות מבלי לשתף את יתר היורשים.</a:t>
            </a:r>
          </a:p>
          <a:p>
            <a:pPr marL="45720" indent="0" algn="r" rtl="1">
              <a:buNone/>
            </a:pPr>
            <a:r>
              <a:rPr lang="he-IL" b="1" u="sng" dirty="0">
                <a:solidFill>
                  <a:srgbClr val="FF0000"/>
                </a:solidFill>
              </a:rPr>
              <a:t>תם ולא נשלם </a:t>
            </a:r>
            <a:r>
              <a:rPr lang="he-IL" dirty="0"/>
              <a:t>– מה היה קורה אילו ערכו היורשים הגרלה לקביעת סדר בחירת הדירות ותשלומי האיזון לפי הערכת השמאי ? ? ?</a:t>
            </a:r>
          </a:p>
        </p:txBody>
      </p:sp>
      <p:pic>
        <p:nvPicPr>
          <p:cNvPr id="4" name="תמונה 3">
            <a:extLst>
              <a:ext uri="{FF2B5EF4-FFF2-40B4-BE49-F238E27FC236}">
                <a16:creationId xmlns:a16="http://schemas.microsoft.com/office/drawing/2014/main" id="{AFD92A59-EFA1-4702-9065-C0C18146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01088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D147E3-83EF-4EDB-AD8C-0217832835D5}"/>
              </a:ext>
            </a:extLst>
          </p:cNvPr>
          <p:cNvSpPr>
            <a:spLocks noGrp="1"/>
          </p:cNvSpPr>
          <p:nvPr>
            <p:ph type="title"/>
          </p:nvPr>
        </p:nvSpPr>
        <p:spPr>
          <a:xfrm flipH="1">
            <a:off x="2494012" y="331066"/>
            <a:ext cx="8686801" cy="663352"/>
          </a:xfrm>
        </p:spPr>
        <p:txBody>
          <a:bodyPr/>
          <a:lstStyle/>
          <a:p>
            <a:r>
              <a:rPr lang="he-IL" dirty="0"/>
              <a:t>ההגרלה ושברה</a:t>
            </a:r>
          </a:p>
        </p:txBody>
      </p:sp>
      <p:sp>
        <p:nvSpPr>
          <p:cNvPr id="3" name="מציין מיקום תוכן 2">
            <a:extLst>
              <a:ext uri="{FF2B5EF4-FFF2-40B4-BE49-F238E27FC236}">
                <a16:creationId xmlns:a16="http://schemas.microsoft.com/office/drawing/2014/main" id="{FC63C3E8-97A1-435B-B7B3-6C50E936CC09}"/>
              </a:ext>
            </a:extLst>
          </p:cNvPr>
          <p:cNvSpPr>
            <a:spLocks noGrp="1"/>
          </p:cNvSpPr>
          <p:nvPr>
            <p:ph sz="half" idx="1"/>
          </p:nvPr>
        </p:nvSpPr>
        <p:spPr>
          <a:xfrm flipH="1">
            <a:off x="2128610" y="1124744"/>
            <a:ext cx="9145016" cy="1440160"/>
          </a:xfrm>
        </p:spPr>
        <p:txBody>
          <a:bodyPr>
            <a:normAutofit/>
          </a:bodyPr>
          <a:lstStyle/>
          <a:p>
            <a:r>
              <a:rPr lang="he-IL" sz="1800" dirty="0"/>
              <a:t>נערכה הגרלה הוגנת בין היורשים לקביעת סדר בחירת הדירות.</a:t>
            </a:r>
          </a:p>
          <a:p>
            <a:r>
              <a:rPr lang="he-IL" sz="1800" dirty="0"/>
              <a:t>מי שקיבל את זכות הבחירה הראשונה – בוחר ראשון וכך הלאה, על פי הסדר.</a:t>
            </a:r>
          </a:p>
          <a:p>
            <a:r>
              <a:rPr lang="he-IL" sz="1800" dirty="0"/>
              <a:t>הסדר שנתקבל בהגרלה הוא:</a:t>
            </a:r>
            <a:endParaRPr lang="he-IL" sz="1800" u="sng" dirty="0"/>
          </a:p>
        </p:txBody>
      </p:sp>
      <p:graphicFrame>
        <p:nvGraphicFramePr>
          <p:cNvPr id="5" name="מציין מיקום תוכן 4">
            <a:extLst>
              <a:ext uri="{FF2B5EF4-FFF2-40B4-BE49-F238E27FC236}">
                <a16:creationId xmlns:a16="http://schemas.microsoft.com/office/drawing/2014/main" id="{D264CDA7-8BDF-4580-89F3-0303E9E57D9E}"/>
              </a:ext>
            </a:extLst>
          </p:cNvPr>
          <p:cNvGraphicFramePr>
            <a:graphicFrameLocks/>
          </p:cNvGraphicFramePr>
          <p:nvPr>
            <p:extLst>
              <p:ext uri="{D42A27DB-BD31-4B8C-83A1-F6EECF244321}">
                <p14:modId xmlns:p14="http://schemas.microsoft.com/office/powerpoint/2010/main" val="2865562838"/>
              </p:ext>
            </p:extLst>
          </p:nvPr>
        </p:nvGraphicFramePr>
        <p:xfrm>
          <a:off x="4803508" y="2132856"/>
          <a:ext cx="2581807" cy="2962616"/>
        </p:xfrm>
        <a:graphic>
          <a:graphicData uri="http://schemas.openxmlformats.org/drawingml/2006/table">
            <a:tbl>
              <a:tblPr rtl="1" firstRow="1" bandRow="1">
                <a:tableStyleId>{5C22544A-7EE6-4342-B048-85BDC9FD1C3A}</a:tableStyleId>
              </a:tblPr>
              <a:tblGrid>
                <a:gridCol w="1235392">
                  <a:extLst>
                    <a:ext uri="{9D8B030D-6E8A-4147-A177-3AD203B41FA5}">
                      <a16:colId xmlns:a16="http://schemas.microsoft.com/office/drawing/2014/main" val="3629639084"/>
                    </a:ext>
                  </a:extLst>
                </a:gridCol>
                <a:gridCol w="1346415">
                  <a:extLst>
                    <a:ext uri="{9D8B030D-6E8A-4147-A177-3AD203B41FA5}">
                      <a16:colId xmlns:a16="http://schemas.microsoft.com/office/drawing/2014/main" val="2885060629"/>
                    </a:ext>
                  </a:extLst>
                </a:gridCol>
              </a:tblGrid>
              <a:tr h="370327">
                <a:tc>
                  <a:txBody>
                    <a:bodyPr/>
                    <a:lstStyle/>
                    <a:p>
                      <a:pPr rtl="1"/>
                      <a:r>
                        <a:rPr lang="he-IL" sz="1600" dirty="0"/>
                        <a:t>סדר בחירה</a:t>
                      </a:r>
                    </a:p>
                  </a:txBody>
                  <a:tcPr/>
                </a:tc>
                <a:tc>
                  <a:txBody>
                    <a:bodyPr/>
                    <a:lstStyle/>
                    <a:p>
                      <a:pPr rtl="1"/>
                      <a:r>
                        <a:rPr lang="he-IL" sz="1600" dirty="0"/>
                        <a:t>יורש</a:t>
                      </a:r>
                    </a:p>
                  </a:txBody>
                  <a:tcPr/>
                </a:tc>
                <a:extLst>
                  <a:ext uri="{0D108BD9-81ED-4DB2-BD59-A6C34878D82A}">
                    <a16:rowId xmlns:a16="http://schemas.microsoft.com/office/drawing/2014/main" val="4194148781"/>
                  </a:ext>
                </a:extLst>
              </a:tr>
              <a:tr h="370327">
                <a:tc>
                  <a:txBody>
                    <a:bodyPr/>
                    <a:lstStyle/>
                    <a:p>
                      <a:pPr rtl="1"/>
                      <a:r>
                        <a:rPr lang="he-IL" sz="1600" dirty="0"/>
                        <a:t>בוחר ראשון</a:t>
                      </a:r>
                    </a:p>
                  </a:txBody>
                  <a:tcPr/>
                </a:tc>
                <a:tc>
                  <a:txBody>
                    <a:bodyPr/>
                    <a:lstStyle/>
                    <a:p>
                      <a:pPr rtl="1"/>
                      <a:r>
                        <a:rPr lang="he-IL" sz="1600" dirty="0"/>
                        <a:t>יורש מס' 2</a:t>
                      </a:r>
                    </a:p>
                  </a:txBody>
                  <a:tcPr/>
                </a:tc>
                <a:extLst>
                  <a:ext uri="{0D108BD9-81ED-4DB2-BD59-A6C34878D82A}">
                    <a16:rowId xmlns:a16="http://schemas.microsoft.com/office/drawing/2014/main" val="902973450"/>
                  </a:ext>
                </a:extLst>
              </a:tr>
              <a:tr h="370327">
                <a:tc>
                  <a:txBody>
                    <a:bodyPr/>
                    <a:lstStyle/>
                    <a:p>
                      <a:pPr rtl="1"/>
                      <a:r>
                        <a:rPr lang="he-IL" sz="1600" dirty="0"/>
                        <a:t>בוחר שני</a:t>
                      </a:r>
                    </a:p>
                  </a:txBody>
                  <a:tcPr/>
                </a:tc>
                <a:tc>
                  <a:txBody>
                    <a:bodyPr/>
                    <a:lstStyle/>
                    <a:p>
                      <a:pPr rtl="1"/>
                      <a:r>
                        <a:rPr lang="he-IL" sz="1600" dirty="0"/>
                        <a:t>יורש מס' 7</a:t>
                      </a:r>
                    </a:p>
                  </a:txBody>
                  <a:tcPr/>
                </a:tc>
                <a:extLst>
                  <a:ext uri="{0D108BD9-81ED-4DB2-BD59-A6C34878D82A}">
                    <a16:rowId xmlns:a16="http://schemas.microsoft.com/office/drawing/2014/main" val="3294630092"/>
                  </a:ext>
                </a:extLst>
              </a:tr>
              <a:tr h="3703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dirty="0"/>
                        <a:t>בוחר שלישי</a:t>
                      </a:r>
                    </a:p>
                  </a:txBody>
                  <a:tcPr/>
                </a:tc>
                <a:tc>
                  <a:txBody>
                    <a:bodyPr/>
                    <a:lstStyle/>
                    <a:p>
                      <a:pPr rtl="1"/>
                      <a:r>
                        <a:rPr lang="he-IL" sz="1600" dirty="0"/>
                        <a:t>יורש מס' 4</a:t>
                      </a:r>
                    </a:p>
                  </a:txBody>
                  <a:tcPr/>
                </a:tc>
                <a:extLst>
                  <a:ext uri="{0D108BD9-81ED-4DB2-BD59-A6C34878D82A}">
                    <a16:rowId xmlns:a16="http://schemas.microsoft.com/office/drawing/2014/main" val="2684675943"/>
                  </a:ext>
                </a:extLst>
              </a:tr>
              <a:tr h="3703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600" dirty="0"/>
                        <a:t>בוחר רביעי</a:t>
                      </a:r>
                    </a:p>
                  </a:txBody>
                  <a:tcPr/>
                </a:tc>
                <a:tc>
                  <a:txBody>
                    <a:bodyPr/>
                    <a:lstStyle/>
                    <a:p>
                      <a:pPr rtl="1"/>
                      <a:r>
                        <a:rPr lang="he-IL" sz="1600" dirty="0"/>
                        <a:t>יורש מס' 6</a:t>
                      </a:r>
                    </a:p>
                  </a:txBody>
                  <a:tcPr/>
                </a:tc>
                <a:extLst>
                  <a:ext uri="{0D108BD9-81ED-4DB2-BD59-A6C34878D82A}">
                    <a16:rowId xmlns:a16="http://schemas.microsoft.com/office/drawing/2014/main" val="754259279"/>
                  </a:ext>
                </a:extLst>
              </a:tr>
              <a:tr h="370327">
                <a:tc>
                  <a:txBody>
                    <a:bodyPr/>
                    <a:lstStyle/>
                    <a:p>
                      <a:pPr rtl="1"/>
                      <a:r>
                        <a:rPr lang="he-IL" sz="1600" dirty="0"/>
                        <a:t>בוחר חמישי</a:t>
                      </a:r>
                    </a:p>
                  </a:txBody>
                  <a:tcPr/>
                </a:tc>
                <a:tc>
                  <a:txBody>
                    <a:bodyPr/>
                    <a:lstStyle/>
                    <a:p>
                      <a:pPr rtl="1"/>
                      <a:r>
                        <a:rPr lang="he-IL" sz="1600" dirty="0"/>
                        <a:t>יורש מס' 1</a:t>
                      </a:r>
                    </a:p>
                  </a:txBody>
                  <a:tcPr/>
                </a:tc>
                <a:extLst>
                  <a:ext uri="{0D108BD9-81ED-4DB2-BD59-A6C34878D82A}">
                    <a16:rowId xmlns:a16="http://schemas.microsoft.com/office/drawing/2014/main" val="3279744193"/>
                  </a:ext>
                </a:extLst>
              </a:tr>
              <a:tr h="370327">
                <a:tc>
                  <a:txBody>
                    <a:bodyPr/>
                    <a:lstStyle/>
                    <a:p>
                      <a:pPr rtl="1"/>
                      <a:r>
                        <a:rPr lang="he-IL" sz="1600" dirty="0"/>
                        <a:t>בוחר שישי</a:t>
                      </a:r>
                    </a:p>
                  </a:txBody>
                  <a:tcPr/>
                </a:tc>
                <a:tc>
                  <a:txBody>
                    <a:bodyPr/>
                    <a:lstStyle/>
                    <a:p>
                      <a:pPr rtl="1"/>
                      <a:r>
                        <a:rPr lang="he-IL" sz="1600" dirty="0"/>
                        <a:t>יורש מס' 3</a:t>
                      </a:r>
                    </a:p>
                  </a:txBody>
                  <a:tcPr/>
                </a:tc>
                <a:extLst>
                  <a:ext uri="{0D108BD9-81ED-4DB2-BD59-A6C34878D82A}">
                    <a16:rowId xmlns:a16="http://schemas.microsoft.com/office/drawing/2014/main" val="2281593854"/>
                  </a:ext>
                </a:extLst>
              </a:tr>
              <a:tr h="370327">
                <a:tc>
                  <a:txBody>
                    <a:bodyPr/>
                    <a:lstStyle/>
                    <a:p>
                      <a:pPr rtl="1"/>
                      <a:r>
                        <a:rPr lang="he-IL" sz="1600" dirty="0"/>
                        <a:t>בוחר אחרון</a:t>
                      </a:r>
                    </a:p>
                  </a:txBody>
                  <a:tcPr/>
                </a:tc>
                <a:tc>
                  <a:txBody>
                    <a:bodyPr/>
                    <a:lstStyle/>
                    <a:p>
                      <a:pPr rtl="1"/>
                      <a:r>
                        <a:rPr lang="he-IL" sz="1600" dirty="0"/>
                        <a:t>יורש מס' 5</a:t>
                      </a:r>
                    </a:p>
                  </a:txBody>
                  <a:tcPr/>
                </a:tc>
                <a:extLst>
                  <a:ext uri="{0D108BD9-81ED-4DB2-BD59-A6C34878D82A}">
                    <a16:rowId xmlns:a16="http://schemas.microsoft.com/office/drawing/2014/main" val="82632193"/>
                  </a:ext>
                </a:extLst>
              </a:tr>
            </a:tbl>
          </a:graphicData>
        </a:graphic>
      </p:graphicFrame>
      <p:sp>
        <p:nvSpPr>
          <p:cNvPr id="6" name="מלבן 5">
            <a:extLst>
              <a:ext uri="{FF2B5EF4-FFF2-40B4-BE49-F238E27FC236}">
                <a16:creationId xmlns:a16="http://schemas.microsoft.com/office/drawing/2014/main" id="{F8817562-4D6B-4952-9231-2156C8EA1AFD}"/>
              </a:ext>
            </a:extLst>
          </p:cNvPr>
          <p:cNvSpPr/>
          <p:nvPr/>
        </p:nvSpPr>
        <p:spPr>
          <a:xfrm>
            <a:off x="2349996" y="5183919"/>
            <a:ext cx="8702244" cy="1200329"/>
          </a:xfrm>
          <a:prstGeom prst="rect">
            <a:avLst/>
          </a:prstGeom>
        </p:spPr>
        <p:txBody>
          <a:bodyPr wrap="square">
            <a:spAutoFit/>
          </a:bodyPr>
          <a:lstStyle/>
          <a:p>
            <a:r>
              <a:rPr lang="he-IL"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שיטת הבחירה היא: הבוחר קובע את הדירה אותה הוא מבקש לפי ההפרש החיובי המרבי בין הערכתו לבין הערכת השמאי. </a:t>
            </a:r>
          </a:p>
          <a:p>
            <a:r>
              <a:rPr lang="he-IL"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כאשר נותרו לבחירה דירות בהן הערכתו נמוכה מהערכת השמאי, הוא יבחר את זו שבה ההפרש השלילי הוא המינימאלי.</a:t>
            </a:r>
          </a:p>
        </p:txBody>
      </p:sp>
      <p:pic>
        <p:nvPicPr>
          <p:cNvPr id="7" name="תמונה 6">
            <a:extLst>
              <a:ext uri="{FF2B5EF4-FFF2-40B4-BE49-F238E27FC236}">
                <a16:creationId xmlns:a16="http://schemas.microsoft.com/office/drawing/2014/main" id="{E9FEBF2F-4E3F-4B3D-9CC9-AD5745A9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492506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54538F-258F-4F4E-8A41-BB402CA181F4}"/>
              </a:ext>
            </a:extLst>
          </p:cNvPr>
          <p:cNvSpPr>
            <a:spLocks noGrp="1"/>
          </p:cNvSpPr>
          <p:nvPr>
            <p:ph type="title"/>
          </p:nvPr>
        </p:nvSpPr>
        <p:spPr>
          <a:xfrm flipH="1">
            <a:off x="2638028" y="332656"/>
            <a:ext cx="8686801" cy="735360"/>
          </a:xfrm>
        </p:spPr>
        <p:txBody>
          <a:bodyPr/>
          <a:lstStyle/>
          <a:p>
            <a:r>
              <a:rPr lang="he-IL" dirty="0"/>
              <a:t>ראשון זוכה – אחרון בוכה</a:t>
            </a:r>
          </a:p>
        </p:txBody>
      </p:sp>
      <p:sp>
        <p:nvSpPr>
          <p:cNvPr id="7" name="מציין מיקום תוכן 6">
            <a:extLst>
              <a:ext uri="{FF2B5EF4-FFF2-40B4-BE49-F238E27FC236}">
                <a16:creationId xmlns:a16="http://schemas.microsoft.com/office/drawing/2014/main" id="{590A3A2A-F79C-4362-A50D-B48F9E5C077A}"/>
              </a:ext>
            </a:extLst>
          </p:cNvPr>
          <p:cNvSpPr>
            <a:spLocks noGrp="1"/>
          </p:cNvSpPr>
          <p:nvPr>
            <p:ph sz="half" idx="1"/>
          </p:nvPr>
        </p:nvSpPr>
        <p:spPr>
          <a:xfrm flipH="1">
            <a:off x="2514916" y="1068016"/>
            <a:ext cx="8845625" cy="504056"/>
          </a:xfrm>
        </p:spPr>
        <p:txBody>
          <a:bodyPr/>
          <a:lstStyle/>
          <a:p>
            <a:pPr marL="45720" indent="0">
              <a:buNone/>
            </a:pPr>
            <a:r>
              <a:rPr lang="he-IL" dirty="0"/>
              <a:t>בטבלה הבאה סיכום לאחר בחירת היורשים בהתאם לסדר ההגרלה:</a:t>
            </a:r>
          </a:p>
        </p:txBody>
      </p:sp>
      <p:graphicFrame>
        <p:nvGraphicFramePr>
          <p:cNvPr id="12" name="טבלה 11">
            <a:extLst>
              <a:ext uri="{FF2B5EF4-FFF2-40B4-BE49-F238E27FC236}">
                <a16:creationId xmlns:a16="http://schemas.microsoft.com/office/drawing/2014/main" id="{061115A0-4CE2-4033-8EEC-EEA6C59B1F24}"/>
              </a:ext>
            </a:extLst>
          </p:cNvPr>
          <p:cNvGraphicFramePr>
            <a:graphicFrameLocks noGrp="1"/>
          </p:cNvGraphicFramePr>
          <p:nvPr>
            <p:extLst>
              <p:ext uri="{D42A27DB-BD31-4B8C-83A1-F6EECF244321}">
                <p14:modId xmlns:p14="http://schemas.microsoft.com/office/powerpoint/2010/main" val="1221338016"/>
              </p:ext>
            </p:extLst>
          </p:nvPr>
        </p:nvGraphicFramePr>
        <p:xfrm>
          <a:off x="1197868" y="1572072"/>
          <a:ext cx="10414992" cy="3796386"/>
        </p:xfrm>
        <a:graphic>
          <a:graphicData uri="http://schemas.openxmlformats.org/drawingml/2006/table">
            <a:tbl>
              <a:tblPr/>
              <a:tblGrid>
                <a:gridCol w="1194552">
                  <a:extLst>
                    <a:ext uri="{9D8B030D-6E8A-4147-A177-3AD203B41FA5}">
                      <a16:colId xmlns:a16="http://schemas.microsoft.com/office/drawing/2014/main" val="3025818124"/>
                    </a:ext>
                  </a:extLst>
                </a:gridCol>
                <a:gridCol w="1153489">
                  <a:extLst>
                    <a:ext uri="{9D8B030D-6E8A-4147-A177-3AD203B41FA5}">
                      <a16:colId xmlns:a16="http://schemas.microsoft.com/office/drawing/2014/main" val="1685006108"/>
                    </a:ext>
                  </a:extLst>
                </a:gridCol>
                <a:gridCol w="970572">
                  <a:extLst>
                    <a:ext uri="{9D8B030D-6E8A-4147-A177-3AD203B41FA5}">
                      <a16:colId xmlns:a16="http://schemas.microsoft.com/office/drawing/2014/main" val="3236787413"/>
                    </a:ext>
                  </a:extLst>
                </a:gridCol>
                <a:gridCol w="1015368">
                  <a:extLst>
                    <a:ext uri="{9D8B030D-6E8A-4147-A177-3AD203B41FA5}">
                      <a16:colId xmlns:a16="http://schemas.microsoft.com/office/drawing/2014/main" val="2838330127"/>
                    </a:ext>
                  </a:extLst>
                </a:gridCol>
                <a:gridCol w="1019102">
                  <a:extLst>
                    <a:ext uri="{9D8B030D-6E8A-4147-A177-3AD203B41FA5}">
                      <a16:colId xmlns:a16="http://schemas.microsoft.com/office/drawing/2014/main" val="4188629846"/>
                    </a:ext>
                  </a:extLst>
                </a:gridCol>
                <a:gridCol w="1104959">
                  <a:extLst>
                    <a:ext uri="{9D8B030D-6E8A-4147-A177-3AD203B41FA5}">
                      <a16:colId xmlns:a16="http://schemas.microsoft.com/office/drawing/2014/main" val="3390473447"/>
                    </a:ext>
                  </a:extLst>
                </a:gridCol>
                <a:gridCol w="1104959">
                  <a:extLst>
                    <a:ext uri="{9D8B030D-6E8A-4147-A177-3AD203B41FA5}">
                      <a16:colId xmlns:a16="http://schemas.microsoft.com/office/drawing/2014/main" val="1110405100"/>
                    </a:ext>
                  </a:extLst>
                </a:gridCol>
                <a:gridCol w="1045233">
                  <a:extLst>
                    <a:ext uri="{9D8B030D-6E8A-4147-A177-3AD203B41FA5}">
                      <a16:colId xmlns:a16="http://schemas.microsoft.com/office/drawing/2014/main" val="4222498015"/>
                    </a:ext>
                  </a:extLst>
                </a:gridCol>
                <a:gridCol w="1000437">
                  <a:extLst>
                    <a:ext uri="{9D8B030D-6E8A-4147-A177-3AD203B41FA5}">
                      <a16:colId xmlns:a16="http://schemas.microsoft.com/office/drawing/2014/main" val="4240645644"/>
                    </a:ext>
                  </a:extLst>
                </a:gridCol>
                <a:gridCol w="806321">
                  <a:extLst>
                    <a:ext uri="{9D8B030D-6E8A-4147-A177-3AD203B41FA5}">
                      <a16:colId xmlns:a16="http://schemas.microsoft.com/office/drawing/2014/main" val="1770176741"/>
                    </a:ext>
                  </a:extLst>
                </a:gridCol>
              </a:tblGrid>
              <a:tr h="240082">
                <a:tc>
                  <a:txBody>
                    <a:bodyPr/>
                    <a:lstStyle/>
                    <a:p>
                      <a:pPr algn="l" fontAlgn="b"/>
                      <a:r>
                        <a:rPr lang="en-US" sz="1400" b="0" i="0" u="none" strike="noStrike">
                          <a:solidFill>
                            <a:srgbClr val="000000"/>
                          </a:solidFill>
                          <a:effectLst/>
                          <a:latin typeface="Arial" panose="020B0604020202020204" pitchFamily="34" charset="0"/>
                        </a:rPr>
                        <a:t>Property</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Appraiser</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1</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2</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3</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4</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5</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6</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7</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Allocation</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569670"/>
                  </a:ext>
                </a:extLst>
              </a:tr>
              <a:tr h="240082">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panose="020B0604020202020204" pitchFamily="34" charset="0"/>
                        </a:rPr>
                        <a:t>percent</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11%</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12%</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14%</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14%</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16%</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16%</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17%</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00082"/>
                  </a:ext>
                </a:extLst>
              </a:tr>
              <a:tr h="240082">
                <a:tc>
                  <a:txBody>
                    <a:bodyPr/>
                    <a:lstStyle/>
                    <a:p>
                      <a:pPr algn="l" fontAlgn="b"/>
                      <a:r>
                        <a:rPr lang="en-US" sz="1400" b="0" i="0" u="none" strike="noStrike">
                          <a:solidFill>
                            <a:srgbClr val="000000"/>
                          </a:solidFill>
                          <a:effectLst/>
                          <a:latin typeface="Arial" panose="020B0604020202020204" pitchFamily="34" charset="0"/>
                        </a:rPr>
                        <a:t>flat 1</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₪2,500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₪2,600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₪2,300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₪2,500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₪2,600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400" b="0" i="0" u="none" strike="noStrike">
                          <a:solidFill>
                            <a:srgbClr val="000000"/>
                          </a:solidFill>
                          <a:effectLst/>
                          <a:latin typeface="Arial" panose="020B0604020202020204" pitchFamily="34" charset="0"/>
                        </a:rPr>
                        <a:t>₪2,400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₪2,350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₪2,450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4</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359821"/>
                  </a:ext>
                </a:extLst>
              </a:tr>
              <a:tr h="240082">
                <a:tc>
                  <a:txBody>
                    <a:bodyPr/>
                    <a:lstStyle/>
                    <a:p>
                      <a:pPr algn="l" fontAlgn="b"/>
                      <a:r>
                        <a:rPr lang="en-US" sz="1400" b="0" i="0" u="none" strike="noStrike">
                          <a:solidFill>
                            <a:srgbClr val="000000"/>
                          </a:solidFill>
                          <a:effectLst/>
                          <a:latin typeface="Arial" panose="020B0604020202020204" pitchFamily="34" charset="0"/>
                        </a:rPr>
                        <a:t>flat 2</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₪1,600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400" b="0" i="0" u="none" strike="noStrike">
                          <a:solidFill>
                            <a:srgbClr val="000000"/>
                          </a:solidFill>
                          <a:effectLst/>
                          <a:latin typeface="Arial" panose="020B0604020202020204" pitchFamily="34" charset="0"/>
                        </a:rPr>
                        <a:t>₪1,900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6</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824309"/>
                  </a:ext>
                </a:extLst>
              </a:tr>
              <a:tr h="240082">
                <a:tc>
                  <a:txBody>
                    <a:bodyPr/>
                    <a:lstStyle/>
                    <a:p>
                      <a:pPr algn="l" fontAlgn="b"/>
                      <a:r>
                        <a:rPr lang="en-US" sz="1400" b="0" i="0" u="none" strike="noStrike">
                          <a:solidFill>
                            <a:srgbClr val="000000"/>
                          </a:solidFill>
                          <a:effectLst/>
                          <a:latin typeface="Arial" panose="020B0604020202020204" pitchFamily="34" charset="0"/>
                        </a:rPr>
                        <a:t>flat 3</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₪1,750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400" b="0" i="0" u="none" strike="noStrike">
                          <a:solidFill>
                            <a:srgbClr val="000000"/>
                          </a:solidFill>
                          <a:effectLst/>
                          <a:latin typeface="Arial" panose="020B0604020202020204" pitchFamily="34" charset="0"/>
                        </a:rPr>
                        <a:t>₪1,750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₪1,700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₪1,950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3</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796838"/>
                  </a:ext>
                </a:extLst>
              </a:tr>
              <a:tr h="240082">
                <a:tc>
                  <a:txBody>
                    <a:bodyPr/>
                    <a:lstStyle/>
                    <a:p>
                      <a:pPr algn="l" fontAlgn="b"/>
                      <a:r>
                        <a:rPr lang="en-US" sz="1400" b="0" i="0" u="none" strike="noStrike">
                          <a:solidFill>
                            <a:srgbClr val="000000"/>
                          </a:solidFill>
                          <a:effectLst/>
                          <a:latin typeface="Arial" panose="020B0604020202020204" pitchFamily="34" charset="0"/>
                        </a:rPr>
                        <a:t>flat 4</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₪2,050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₪1,750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₪2,100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Arial" panose="020B0604020202020204" pitchFamily="34" charset="0"/>
                        </a:rPr>
                        <a:t>Owner 7</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29019"/>
                  </a:ext>
                </a:extLst>
              </a:tr>
              <a:tr h="240082">
                <a:tc>
                  <a:txBody>
                    <a:bodyPr/>
                    <a:lstStyle/>
                    <a:p>
                      <a:pPr algn="l" fontAlgn="b"/>
                      <a:r>
                        <a:rPr lang="en-US" sz="1400" b="0" i="0" u="none" strike="noStrike">
                          <a:solidFill>
                            <a:srgbClr val="000000"/>
                          </a:solidFill>
                          <a:effectLst/>
                          <a:latin typeface="Arial" panose="020B0604020202020204" pitchFamily="34" charset="0"/>
                        </a:rPr>
                        <a:t>flat 5</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₪2,000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₪2,200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400" b="0" i="0" u="none" strike="noStrike">
                          <a:solidFill>
                            <a:srgbClr val="000000"/>
                          </a:solidFill>
                          <a:effectLst/>
                          <a:latin typeface="Arial" panose="020B0604020202020204" pitchFamily="34" charset="0"/>
                        </a:rPr>
                        <a:t>₪2,100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₪2,000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₪1,900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1</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223084"/>
                  </a:ext>
                </a:extLst>
              </a:tr>
              <a:tr h="240082">
                <a:tc>
                  <a:txBody>
                    <a:bodyPr/>
                    <a:lstStyle/>
                    <a:p>
                      <a:pPr algn="l" fontAlgn="b"/>
                      <a:r>
                        <a:rPr lang="en-US" sz="1400" b="0" i="0" u="none" strike="noStrike">
                          <a:solidFill>
                            <a:srgbClr val="000000"/>
                          </a:solidFill>
                          <a:effectLst/>
                          <a:latin typeface="Arial" panose="020B0604020202020204" pitchFamily="34" charset="0"/>
                        </a:rPr>
                        <a:t>flat 6</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₪2,300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₪2,200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₪2,300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₪2,400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1" i="0" u="none" strike="noStrike" dirty="0">
                          <a:solidFill>
                            <a:srgbClr val="FF0000"/>
                          </a:solidFill>
                          <a:effectLst/>
                          <a:latin typeface="Arial" panose="020B0604020202020204" pitchFamily="34" charset="0"/>
                        </a:rPr>
                        <a:t>₪2,250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he-IL" sz="1400" b="0" i="0" u="none" strike="noStrike">
                          <a:solidFill>
                            <a:srgbClr val="000000"/>
                          </a:solidFill>
                          <a:effectLst/>
                          <a:latin typeface="Arial" panose="020B0604020202020204" pitchFamily="34" charset="0"/>
                        </a:rPr>
                        <a:t>₪2,200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5</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485345"/>
                  </a:ext>
                </a:extLst>
              </a:tr>
              <a:tr h="240082">
                <a:tc>
                  <a:txBody>
                    <a:bodyPr/>
                    <a:lstStyle/>
                    <a:p>
                      <a:pPr algn="l" fontAlgn="b"/>
                      <a:r>
                        <a:rPr lang="en-US" sz="1400" b="0" i="0" u="none" strike="noStrike">
                          <a:solidFill>
                            <a:srgbClr val="000000"/>
                          </a:solidFill>
                          <a:effectLst/>
                          <a:latin typeface="Arial" panose="020B0604020202020204" pitchFamily="34" charset="0"/>
                        </a:rPr>
                        <a:t>flat 7</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₪2,700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₪2,700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₪2,900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400" b="0" i="0" u="none" strike="noStrike">
                          <a:solidFill>
                            <a:srgbClr val="000000"/>
                          </a:solidFill>
                          <a:effectLst/>
                          <a:latin typeface="Arial" panose="020B0604020202020204" pitchFamily="34" charset="0"/>
                        </a:rPr>
                        <a:t>₪2,700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₪2,750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₪2,800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₪2,900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₪2,800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Owner 2</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673987"/>
                  </a:ext>
                </a:extLst>
              </a:tr>
              <a:tr h="239253">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588479"/>
                  </a:ext>
                </a:extLst>
              </a:tr>
              <a:tr h="240082">
                <a:tc>
                  <a:txBody>
                    <a:bodyPr/>
                    <a:lstStyle/>
                    <a:p>
                      <a:pPr algn="l" fontAlgn="b"/>
                      <a:r>
                        <a:rPr lang="en-US" sz="1400" b="0" i="0" u="none" strike="noStrike">
                          <a:solidFill>
                            <a:srgbClr val="000000"/>
                          </a:solidFill>
                          <a:effectLst/>
                          <a:latin typeface="Arial" panose="020B0604020202020204" pitchFamily="34" charset="0"/>
                        </a:rPr>
                        <a:t>Sum</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₪15,100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62749"/>
                  </a:ext>
                </a:extLst>
              </a:tr>
              <a:tr h="240082">
                <a:tc>
                  <a:txBody>
                    <a:bodyPr/>
                    <a:lstStyle/>
                    <a:p>
                      <a:pPr algn="l" fontAlgn="b"/>
                      <a:r>
                        <a:rPr lang="en-US" sz="1400" b="0" i="0" u="none" strike="noStrike">
                          <a:solidFill>
                            <a:srgbClr val="000000"/>
                          </a:solidFill>
                          <a:effectLst/>
                          <a:latin typeface="Arial" panose="020B0604020202020204" pitchFamily="34" charset="0"/>
                        </a:rPr>
                        <a:t>Percent Value</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₪1,661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₪1,812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₪2,114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₪2,114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₪2,416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₪2,416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₪2,567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379060"/>
                  </a:ext>
                </a:extLst>
              </a:tr>
              <a:tr h="240082">
                <a:tc>
                  <a:txBody>
                    <a:bodyPr/>
                    <a:lstStyle/>
                    <a:p>
                      <a:pPr algn="l" fontAlgn="b"/>
                      <a:r>
                        <a:rPr lang="en-US" sz="1400" b="0" i="0" u="none" strike="noStrike">
                          <a:solidFill>
                            <a:srgbClr val="000000"/>
                          </a:solidFill>
                          <a:effectLst/>
                          <a:latin typeface="Arial" panose="020B0604020202020204" pitchFamily="34" charset="0"/>
                        </a:rPr>
                        <a:t>Selected Value</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₪2,000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₪2,700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₪2,500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₪2,300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₪1,800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₪1,950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007133"/>
                  </a:ext>
                </a:extLst>
              </a:tr>
              <a:tr h="240082">
                <a:tc>
                  <a:txBody>
                    <a:bodyPr/>
                    <a:lstStyle/>
                    <a:p>
                      <a:pPr algn="l" fontAlgn="b"/>
                      <a:r>
                        <a:rPr lang="en-US" sz="1400" b="0" i="0" u="none" strike="noStrike">
                          <a:solidFill>
                            <a:srgbClr val="000000"/>
                          </a:solidFill>
                          <a:effectLst/>
                          <a:latin typeface="Arial" panose="020B0604020202020204" pitchFamily="34" charset="0"/>
                        </a:rPr>
                        <a:t>Balance</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(₪339)</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(₪888)</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₪264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(₪386)</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₪116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a:solidFill>
                            <a:srgbClr val="000000"/>
                          </a:solidFill>
                          <a:effectLst/>
                          <a:latin typeface="Arial" panose="020B0604020202020204" pitchFamily="34" charset="0"/>
                        </a:rPr>
                        <a:t>₪616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400" b="0" i="0" u="none" strike="noStrike" dirty="0">
                          <a:solidFill>
                            <a:srgbClr val="000000"/>
                          </a:solidFill>
                          <a:effectLst/>
                          <a:latin typeface="Arial" panose="020B0604020202020204" pitchFamily="34" charset="0"/>
                        </a:rPr>
                        <a:t>₪617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₪0.00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527591"/>
                  </a:ext>
                </a:extLst>
              </a:tr>
              <a:tr h="240082">
                <a:tc>
                  <a:txBody>
                    <a:bodyPr/>
                    <a:lstStyle/>
                    <a:p>
                      <a:pPr algn="l" fontAlgn="b"/>
                      <a:r>
                        <a:rPr lang="en-US" sz="1400" b="0" i="0" u="none" strike="noStrike">
                          <a:solidFill>
                            <a:srgbClr val="000000"/>
                          </a:solidFill>
                          <a:effectLst/>
                          <a:latin typeface="Arial" panose="020B0604020202020204" pitchFamily="34" charset="0"/>
                        </a:rPr>
                        <a:t>lottery order</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5</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1</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6</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3</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7</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4</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Arial" panose="020B0604020202020204" pitchFamily="34" charset="0"/>
                        </a:rPr>
                        <a:t>2</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Arial" panose="020B0604020202020204" pitchFamily="34" charset="0"/>
                        </a:rPr>
                        <a:t> </a:t>
                      </a:r>
                    </a:p>
                  </a:txBody>
                  <a:tcPr marL="9347" marR="9347" marT="9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541038"/>
                  </a:ext>
                </a:extLst>
              </a:tr>
            </a:tbl>
          </a:graphicData>
        </a:graphic>
      </p:graphicFrame>
      <p:sp>
        <p:nvSpPr>
          <p:cNvPr id="13" name="מציין מיקום תוכן 6">
            <a:extLst>
              <a:ext uri="{FF2B5EF4-FFF2-40B4-BE49-F238E27FC236}">
                <a16:creationId xmlns:a16="http://schemas.microsoft.com/office/drawing/2014/main" id="{C93AA002-4358-4DE7-8515-C042AC69E8D3}"/>
              </a:ext>
            </a:extLst>
          </p:cNvPr>
          <p:cNvSpPr txBox="1">
            <a:spLocks/>
          </p:cNvSpPr>
          <p:nvPr/>
        </p:nvSpPr>
        <p:spPr>
          <a:xfrm flipH="1">
            <a:off x="1845939" y="5537956"/>
            <a:ext cx="9467795" cy="987388"/>
          </a:xfrm>
          <a:prstGeom prst="rect">
            <a:avLst/>
          </a:prstGeom>
        </p:spPr>
        <p:txBody>
          <a:bodyPr vert="horz" lIns="91440" tIns="45720" rIns="91440" bIns="45720" rtlCol="1">
            <a:normAutofit/>
          </a:bodyPr>
          <a:lst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he-IL" dirty="0"/>
              <a:t>תשלומי האיזון חושבו לפי שומת השמאי ולכן לא נוצר עודף. מה שנתקבל שולם.</a:t>
            </a:r>
          </a:p>
          <a:p>
            <a:pPr marL="45720" indent="0">
              <a:buFont typeface="Arial" pitchFamily="34" charset="0"/>
              <a:buNone/>
            </a:pPr>
            <a:r>
              <a:rPr lang="he-IL" b="1" dirty="0"/>
              <a:t>ומה על הקנאה? </a:t>
            </a:r>
            <a:r>
              <a:rPr lang="he-IL" dirty="0"/>
              <a:t> </a:t>
            </a:r>
            <a:r>
              <a:rPr lang="he-IL" b="1" dirty="0"/>
              <a:t>ומה על קבלת לפחות הערך שהיורש סבר שמגיע לו?</a:t>
            </a:r>
          </a:p>
        </p:txBody>
      </p:sp>
      <p:pic>
        <p:nvPicPr>
          <p:cNvPr id="14" name="תמונה 13">
            <a:extLst>
              <a:ext uri="{FF2B5EF4-FFF2-40B4-BE49-F238E27FC236}">
                <a16:creationId xmlns:a16="http://schemas.microsoft.com/office/drawing/2014/main" id="{6D38E0F4-D798-4A48-990C-2822CC701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3688243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53CC25-4325-494F-8175-04638B858587}"/>
              </a:ext>
            </a:extLst>
          </p:cNvPr>
          <p:cNvSpPr>
            <a:spLocks noGrp="1"/>
          </p:cNvSpPr>
          <p:nvPr>
            <p:ph type="title"/>
          </p:nvPr>
        </p:nvSpPr>
        <p:spPr>
          <a:xfrm flipH="1">
            <a:off x="2436811" y="533400"/>
            <a:ext cx="8686801" cy="591344"/>
          </a:xfrm>
        </p:spPr>
        <p:txBody>
          <a:bodyPr/>
          <a:lstStyle/>
          <a:p>
            <a:r>
              <a:rPr lang="he-IL" dirty="0"/>
              <a:t>טבלת הקנאה החיובית</a:t>
            </a:r>
          </a:p>
        </p:txBody>
      </p:sp>
      <p:graphicFrame>
        <p:nvGraphicFramePr>
          <p:cNvPr id="5" name="טבלה 4">
            <a:extLst>
              <a:ext uri="{FF2B5EF4-FFF2-40B4-BE49-F238E27FC236}">
                <a16:creationId xmlns:a16="http://schemas.microsoft.com/office/drawing/2014/main" id="{957C713D-A1F7-44C1-AC27-0285351F5F8F}"/>
              </a:ext>
            </a:extLst>
          </p:cNvPr>
          <p:cNvGraphicFramePr>
            <a:graphicFrameLocks noGrp="1"/>
          </p:cNvGraphicFramePr>
          <p:nvPr>
            <p:extLst>
              <p:ext uri="{D42A27DB-BD31-4B8C-83A1-F6EECF244321}">
                <p14:modId xmlns:p14="http://schemas.microsoft.com/office/powerpoint/2010/main" val="4268036780"/>
              </p:ext>
            </p:extLst>
          </p:nvPr>
        </p:nvGraphicFramePr>
        <p:xfrm>
          <a:off x="2436811" y="1268760"/>
          <a:ext cx="8567936" cy="3600400"/>
        </p:xfrm>
        <a:graphic>
          <a:graphicData uri="http://schemas.openxmlformats.org/drawingml/2006/table">
            <a:tbl>
              <a:tblPr/>
              <a:tblGrid>
                <a:gridCol w="1070992">
                  <a:extLst>
                    <a:ext uri="{9D8B030D-6E8A-4147-A177-3AD203B41FA5}">
                      <a16:colId xmlns:a16="http://schemas.microsoft.com/office/drawing/2014/main" val="2857068530"/>
                    </a:ext>
                  </a:extLst>
                </a:gridCol>
                <a:gridCol w="1070992">
                  <a:extLst>
                    <a:ext uri="{9D8B030D-6E8A-4147-A177-3AD203B41FA5}">
                      <a16:colId xmlns:a16="http://schemas.microsoft.com/office/drawing/2014/main" val="255533351"/>
                    </a:ext>
                  </a:extLst>
                </a:gridCol>
                <a:gridCol w="1070992">
                  <a:extLst>
                    <a:ext uri="{9D8B030D-6E8A-4147-A177-3AD203B41FA5}">
                      <a16:colId xmlns:a16="http://schemas.microsoft.com/office/drawing/2014/main" val="2392984304"/>
                    </a:ext>
                  </a:extLst>
                </a:gridCol>
                <a:gridCol w="1070992">
                  <a:extLst>
                    <a:ext uri="{9D8B030D-6E8A-4147-A177-3AD203B41FA5}">
                      <a16:colId xmlns:a16="http://schemas.microsoft.com/office/drawing/2014/main" val="907731880"/>
                    </a:ext>
                  </a:extLst>
                </a:gridCol>
                <a:gridCol w="1070992">
                  <a:extLst>
                    <a:ext uri="{9D8B030D-6E8A-4147-A177-3AD203B41FA5}">
                      <a16:colId xmlns:a16="http://schemas.microsoft.com/office/drawing/2014/main" val="4137101659"/>
                    </a:ext>
                  </a:extLst>
                </a:gridCol>
                <a:gridCol w="1070992">
                  <a:extLst>
                    <a:ext uri="{9D8B030D-6E8A-4147-A177-3AD203B41FA5}">
                      <a16:colId xmlns:a16="http://schemas.microsoft.com/office/drawing/2014/main" val="4138927717"/>
                    </a:ext>
                  </a:extLst>
                </a:gridCol>
                <a:gridCol w="1070992">
                  <a:extLst>
                    <a:ext uri="{9D8B030D-6E8A-4147-A177-3AD203B41FA5}">
                      <a16:colId xmlns:a16="http://schemas.microsoft.com/office/drawing/2014/main" val="843272886"/>
                    </a:ext>
                  </a:extLst>
                </a:gridCol>
                <a:gridCol w="1070992">
                  <a:extLst>
                    <a:ext uri="{9D8B030D-6E8A-4147-A177-3AD203B41FA5}">
                      <a16:colId xmlns:a16="http://schemas.microsoft.com/office/drawing/2014/main" val="457413808"/>
                    </a:ext>
                  </a:extLst>
                </a:gridCol>
              </a:tblGrid>
              <a:tr h="450050">
                <a:tc>
                  <a:txBody>
                    <a:bodyPr/>
                    <a:lstStyle/>
                    <a:p>
                      <a:pPr algn="l" fontAlgn="b"/>
                      <a:r>
                        <a:rPr lang="he-IL"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panose="020B060402020202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panose="020B060402020202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panose="020B060402020202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panose="020B060402020202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panose="020B060402020202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panose="020B060402020202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panose="020B060402020202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49644"/>
                  </a:ext>
                </a:extLst>
              </a:tr>
              <a:tr h="450050">
                <a:tc>
                  <a:txBody>
                    <a:bodyPr/>
                    <a:lstStyle/>
                    <a:p>
                      <a:pPr algn="l" fontAlgn="b"/>
                      <a:r>
                        <a:rPr lang="en-US" sz="1600" b="1" i="0" u="none" strike="noStrike">
                          <a:solidFill>
                            <a:srgbClr val="000000"/>
                          </a:solidFill>
                          <a:effectLst/>
                          <a:latin typeface="Arial" panose="020B060402020202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1,861.00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1,921.09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1,986.73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2,561.45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600" b="0" i="0" u="none" strike="noStrike">
                          <a:solidFill>
                            <a:srgbClr val="000000"/>
                          </a:solidFill>
                          <a:effectLst/>
                          <a:latin typeface="Arial" panose="020B0604020202020204" pitchFamily="34" charset="0"/>
                        </a:rPr>
                        <a:t>2,561.45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600" b="0" i="0" u="none" strike="noStrike" dirty="0">
                          <a:solidFill>
                            <a:srgbClr val="000000"/>
                          </a:solidFill>
                          <a:effectLst/>
                          <a:latin typeface="Arial" panose="020B0604020202020204" pitchFamily="34" charset="0"/>
                        </a:rPr>
                        <a:t>2,257.91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9838"/>
                  </a:ext>
                </a:extLst>
              </a:tr>
              <a:tr h="450050">
                <a:tc>
                  <a:txBody>
                    <a:bodyPr/>
                    <a:lstStyle/>
                    <a:p>
                      <a:pPr algn="l" fontAlgn="b"/>
                      <a:r>
                        <a:rPr lang="en-US" sz="1600" b="1" i="0" u="none" strike="noStrike">
                          <a:solidFill>
                            <a:srgbClr val="000000"/>
                          </a:solidFill>
                          <a:effectLst/>
                          <a:latin typeface="Arial" panose="020B060402020202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1,661.00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2,012.00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2,172.33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2,549.33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600" b="0" i="0" u="none" strike="noStrike">
                          <a:solidFill>
                            <a:srgbClr val="000000"/>
                          </a:solidFill>
                          <a:effectLst/>
                          <a:latin typeface="Arial" panose="020B0604020202020204" pitchFamily="34" charset="0"/>
                        </a:rPr>
                        <a:t>2,682.67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600" b="0" i="0" u="none" strike="noStrike" dirty="0">
                          <a:solidFill>
                            <a:srgbClr val="000000"/>
                          </a:solidFill>
                          <a:effectLst/>
                          <a:latin typeface="Arial" panose="020B0604020202020204" pitchFamily="34" charset="0"/>
                        </a:rPr>
                        <a:t>2,708.67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568893"/>
                  </a:ext>
                </a:extLst>
              </a:tr>
              <a:tr h="450050">
                <a:tc>
                  <a:txBody>
                    <a:bodyPr/>
                    <a:lstStyle/>
                    <a:p>
                      <a:pPr algn="l" fontAlgn="b"/>
                      <a:r>
                        <a:rPr lang="en-US" sz="1600" b="1" i="0" u="none" strike="noStrike">
                          <a:solidFill>
                            <a:srgbClr val="000000"/>
                          </a:solidFill>
                          <a:effectLst/>
                          <a:latin typeface="Arial" panose="020B060402020202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1,582.43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1,897.71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2,014.00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2,530.29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600" b="0" i="0" u="none" strike="noStrike">
                          <a:solidFill>
                            <a:srgbClr val="000000"/>
                          </a:solidFill>
                          <a:effectLst/>
                          <a:latin typeface="Arial" panose="020B0604020202020204" pitchFamily="34" charset="0"/>
                        </a:rPr>
                        <a:t>2,244.57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dirty="0">
                          <a:solidFill>
                            <a:srgbClr val="000000"/>
                          </a:solidFill>
                          <a:effectLst/>
                          <a:latin typeface="Arial" panose="020B0604020202020204" pitchFamily="34" charset="0"/>
                        </a:rPr>
                        <a:t>2,688.43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852711"/>
                  </a:ext>
                </a:extLst>
              </a:tr>
              <a:tr h="450050">
                <a:tc>
                  <a:txBody>
                    <a:bodyPr/>
                    <a:lstStyle/>
                    <a:p>
                      <a:pPr algn="l" fontAlgn="b"/>
                      <a:r>
                        <a:rPr lang="en-US" sz="1600" b="1" i="0" u="none" strike="noStrike">
                          <a:solidFill>
                            <a:srgbClr val="000000"/>
                          </a:solidFill>
                          <a:effectLst/>
                          <a:latin typeface="Arial" panose="020B060402020202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1,739.57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1,640.57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2,214.00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2,301.71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2,244.57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dirty="0">
                          <a:solidFill>
                            <a:srgbClr val="000000"/>
                          </a:solidFill>
                          <a:effectLst/>
                          <a:latin typeface="Arial" panose="020B0604020202020204" pitchFamily="34" charset="0"/>
                        </a:rPr>
                        <a:t>2,506.29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8971"/>
                  </a:ext>
                </a:extLst>
              </a:tr>
              <a:tr h="450050">
                <a:tc>
                  <a:txBody>
                    <a:bodyPr/>
                    <a:lstStyle/>
                    <a:p>
                      <a:pPr algn="l" fontAlgn="b"/>
                      <a:r>
                        <a:rPr lang="en-US" sz="1600" b="1" i="0" u="none" strike="noStrike">
                          <a:solidFill>
                            <a:srgbClr val="000000"/>
                          </a:solidFill>
                          <a:effectLst/>
                          <a:latin typeface="Arial" panose="020B060402020202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1,523.50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1,737.00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2,201.50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2,366.00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2,316.00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dirty="0">
                          <a:solidFill>
                            <a:srgbClr val="000000"/>
                          </a:solidFill>
                          <a:effectLst/>
                          <a:latin typeface="Arial" panose="020B0604020202020204" pitchFamily="34" charset="0"/>
                        </a:rPr>
                        <a:t>2,354.50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503983"/>
                  </a:ext>
                </a:extLst>
              </a:tr>
              <a:tr h="450050">
                <a:tc>
                  <a:txBody>
                    <a:bodyPr/>
                    <a:lstStyle/>
                    <a:p>
                      <a:pPr algn="l" fontAlgn="b"/>
                      <a:r>
                        <a:rPr lang="en-US" sz="1600" b="1" i="0" u="none" strike="noStrike">
                          <a:solidFill>
                            <a:srgbClr val="000000"/>
                          </a:solidFill>
                          <a:effectLst/>
                          <a:latin typeface="Arial" panose="020B060402020202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1,729.75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1,662.00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2,466.00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he-IL" sz="1600" b="0" i="0" u="none" strike="noStrike">
                          <a:solidFill>
                            <a:srgbClr val="000000"/>
                          </a:solidFill>
                          <a:effectLst/>
                          <a:latin typeface="Arial" panose="020B0604020202020204" pitchFamily="34" charset="0"/>
                        </a:rPr>
                        <a:t>2,516.00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dirty="0">
                          <a:solidFill>
                            <a:srgbClr val="000000"/>
                          </a:solidFill>
                          <a:effectLst/>
                          <a:latin typeface="Arial" panose="020B0604020202020204" pitchFamily="34" charset="0"/>
                        </a:rPr>
                        <a:t>2,673.25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952438"/>
                  </a:ext>
                </a:extLst>
              </a:tr>
              <a:tr h="450050">
                <a:tc>
                  <a:txBody>
                    <a:bodyPr/>
                    <a:lstStyle/>
                    <a:p>
                      <a:pPr algn="l" fontAlgn="b"/>
                      <a:r>
                        <a:rPr lang="en-US" sz="1600" b="1" i="0" u="none" strike="noStrike">
                          <a:solidFill>
                            <a:srgbClr val="000000"/>
                          </a:solidFill>
                          <a:effectLst/>
                          <a:latin typeface="Arial" panose="020B060402020202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1,596.29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1,882.59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2,072.82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2,227.76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a:solidFill>
                            <a:srgbClr val="000000"/>
                          </a:solidFill>
                          <a:effectLst/>
                          <a:latin typeface="Arial" panose="020B0604020202020204" pitchFamily="34" charset="0"/>
                        </a:rPr>
                        <a:t>2,416.00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e-IL" sz="1600" b="0" i="0" u="none" strike="noStrike" dirty="0">
                          <a:solidFill>
                            <a:srgbClr val="000000"/>
                          </a:solidFill>
                          <a:effectLst/>
                          <a:latin typeface="Arial" panose="020B0604020202020204" pitchFamily="34" charset="0"/>
                        </a:rPr>
                        <a:t>2,717.00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630432"/>
                  </a:ext>
                </a:extLst>
              </a:tr>
            </a:tbl>
          </a:graphicData>
        </a:graphic>
      </p:graphicFrame>
      <p:sp>
        <p:nvSpPr>
          <p:cNvPr id="6" name="TextBox 5">
            <a:extLst>
              <a:ext uri="{FF2B5EF4-FFF2-40B4-BE49-F238E27FC236}">
                <a16:creationId xmlns:a16="http://schemas.microsoft.com/office/drawing/2014/main" id="{6BA29ECC-6063-429C-A6F4-F060ED2326D2}"/>
              </a:ext>
            </a:extLst>
          </p:cNvPr>
          <p:cNvSpPr txBox="1"/>
          <p:nvPr/>
        </p:nvSpPr>
        <p:spPr>
          <a:xfrm>
            <a:off x="2573282" y="5085184"/>
            <a:ext cx="8438727" cy="1477328"/>
          </a:xfrm>
          <a:prstGeom prst="rect">
            <a:avLst/>
          </a:prstGeom>
          <a:noFill/>
        </p:spPr>
        <p:txBody>
          <a:bodyPr wrap="square" rtlCol="1">
            <a:spAutoFit/>
          </a:bodyPr>
          <a:lstStyle/>
          <a:p>
            <a:r>
              <a:rPr lang="he-IL" dirty="0"/>
              <a:t>משמעות ההגרלה: </a:t>
            </a:r>
          </a:p>
          <a:p>
            <a:r>
              <a:rPr lang="he-IL" dirty="0"/>
              <a:t>יורש מספר 5 לא מדבר יותר עם יורש מספר 1, עם יורש מספר 2 ועם יורש מספר 3 ועם יורש מספר 6 שקיבלו יותר ממנו בהגרלה.</a:t>
            </a:r>
          </a:p>
          <a:p>
            <a:r>
              <a:rPr lang="he-IL" dirty="0"/>
              <a:t>לעומת זאת, יורש מספר 6 לא מדבר יותר "רק" עם יורש מספר 1 ו-יורש מס' 2.</a:t>
            </a:r>
          </a:p>
          <a:p>
            <a:r>
              <a:rPr lang="he-IL" dirty="0"/>
              <a:t>כל מילה נוספת מיותרת.</a:t>
            </a:r>
          </a:p>
        </p:txBody>
      </p:sp>
      <p:pic>
        <p:nvPicPr>
          <p:cNvPr id="7" name="תמונה 6">
            <a:extLst>
              <a:ext uri="{FF2B5EF4-FFF2-40B4-BE49-F238E27FC236}">
                <a16:creationId xmlns:a16="http://schemas.microsoft.com/office/drawing/2014/main" id="{613721C3-3DE6-4751-81E8-C00C69433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95480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a:xfrm flipH="1">
            <a:off x="2436812" y="533400"/>
            <a:ext cx="8686801" cy="1066800"/>
          </a:xfrm>
        </p:spPr>
        <p:txBody>
          <a:bodyPr rtlCol="1"/>
          <a:lstStyle/>
          <a:p>
            <a:pPr algn="r" rtl="1"/>
            <a:r>
              <a:rPr lang="he-IL" dirty="0"/>
              <a:t>הגדרת הבעיה</a:t>
            </a:r>
          </a:p>
        </p:txBody>
      </p:sp>
      <p:sp>
        <p:nvSpPr>
          <p:cNvPr id="14" name="מציין מיקום תוכן 13"/>
          <p:cNvSpPr>
            <a:spLocks noGrp="1"/>
          </p:cNvSpPr>
          <p:nvPr>
            <p:ph idx="1"/>
          </p:nvPr>
        </p:nvSpPr>
        <p:spPr>
          <a:xfrm flipH="1">
            <a:off x="2436811" y="1828800"/>
            <a:ext cx="8686801" cy="4840560"/>
          </a:xfrm>
        </p:spPr>
        <p:txBody>
          <a:bodyPr rtlCol="1">
            <a:normAutofit/>
          </a:bodyPr>
          <a:lstStyle/>
          <a:p>
            <a:pPr marL="45720" indent="0" algn="r" rtl="1">
              <a:buNone/>
            </a:pPr>
            <a:r>
              <a:rPr lang="he-IL" b="1" u="sng" dirty="0"/>
              <a:t>שבעה</a:t>
            </a:r>
            <a:r>
              <a:rPr lang="he-IL" u="sng" dirty="0"/>
              <a:t> </a:t>
            </a:r>
            <a:r>
              <a:rPr lang="he-IL" b="1" u="sng" dirty="0"/>
              <a:t>יורשים</a:t>
            </a:r>
            <a:r>
              <a:rPr lang="he-IL" dirty="0"/>
              <a:t> ירשו מסבתם המנוחה </a:t>
            </a:r>
            <a:r>
              <a:rPr lang="he-IL" b="1" u="sng" dirty="0"/>
              <a:t>שבע דירות </a:t>
            </a:r>
            <a:r>
              <a:rPr lang="he-IL" dirty="0"/>
              <a:t>הנמצאות באותו בניין.</a:t>
            </a:r>
          </a:p>
          <a:p>
            <a:pPr marL="45720" indent="0" algn="r" rtl="1">
              <a:buNone/>
            </a:pPr>
            <a:r>
              <a:rPr lang="he-IL" dirty="0"/>
              <a:t>לכל אחד מהיורשים אחוזים שונים בירושה;</a:t>
            </a:r>
          </a:p>
          <a:p>
            <a:pPr marL="45720" indent="0" algn="r" rtl="1">
              <a:buNone/>
            </a:pPr>
            <a:r>
              <a:rPr lang="he-IL" dirty="0"/>
              <a:t>11%, 12%, 14% , 14%, 16%</a:t>
            </a:r>
            <a:r>
              <a:rPr lang="en-US" dirty="0"/>
              <a:t> </a:t>
            </a:r>
            <a:r>
              <a:rPr lang="he-IL" dirty="0"/>
              <a:t>16%, 17%.</a:t>
            </a:r>
          </a:p>
          <a:p>
            <a:pPr marL="45720" indent="0" algn="r" rtl="1">
              <a:buNone/>
            </a:pPr>
            <a:r>
              <a:rPr lang="he-IL" dirty="0"/>
              <a:t>היורשים הזמינו שומת מקרקעין משמאי מוסכם אשר העריך את שווי הדירות כולן בסך 15,100,000 ₪.</a:t>
            </a:r>
          </a:p>
          <a:p>
            <a:pPr marL="45720" indent="0" algn="r" rtl="1">
              <a:buNone/>
            </a:pPr>
            <a:r>
              <a:rPr lang="he-IL" dirty="0"/>
              <a:t>לצורך החלוקה, נתגלעה מחלוקת חריפה בין היורשים באשר לערכה של כל דירה לצורך חלוקתן ביניהם.</a:t>
            </a:r>
          </a:p>
          <a:p>
            <a:pPr marL="45720" indent="0" algn="r" rtl="1">
              <a:buNone/>
            </a:pPr>
            <a:r>
              <a:rPr lang="he-IL" b="1" dirty="0"/>
              <a:t>הבעיה:</a:t>
            </a:r>
            <a:r>
              <a:rPr lang="he-IL" dirty="0"/>
              <a:t> כיצד שומרים על שלום-בית ללא מריבות ומרירות בין היורשים באופן שכל אחד מהם יקבל לפחות את הערך שסבר שמגיע לו לפי חלקו היחסי ולא יקנא באף אחד מיתר היורשים.</a:t>
            </a:r>
          </a:p>
          <a:p>
            <a:pPr marL="45720" indent="0" algn="r" rtl="1">
              <a:buNone/>
            </a:pPr>
            <a:r>
              <a:rPr lang="he-IL" dirty="0"/>
              <a:t>"לא יקנא" פירושו שלא יהיה לו אינטרס להתחלף עם אף אחד מיתר היורשים מתואם לחלקו היחסי.</a:t>
            </a:r>
          </a:p>
        </p:txBody>
      </p:sp>
      <p:pic>
        <p:nvPicPr>
          <p:cNvPr id="6" name="תמונה 5">
            <a:extLst>
              <a:ext uri="{FF2B5EF4-FFF2-40B4-BE49-F238E27FC236}">
                <a16:creationId xmlns:a16="http://schemas.microsoft.com/office/drawing/2014/main" id="{0BF2E1A8-FAF4-4780-8315-A84B9D6F5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1" cy="807368"/>
          </a:xfrm>
        </p:spPr>
        <p:txBody>
          <a:bodyPr rtlCol="1">
            <a:normAutofit/>
          </a:bodyPr>
          <a:lstStyle/>
          <a:p>
            <a:pPr algn="r" rtl="1"/>
            <a:r>
              <a:rPr lang="he-IL" sz="2800" dirty="0"/>
              <a:t>טבלת הדירות ושוויין לפי הערכת השמאי</a:t>
            </a:r>
            <a:br>
              <a:rPr lang="he-IL" sz="2800" dirty="0"/>
            </a:br>
            <a:r>
              <a:rPr lang="he-IL" sz="2000" b="0" dirty="0"/>
              <a:t>(הערכים באלפי ש"ח)</a:t>
            </a:r>
            <a:endParaRPr lang="he-IL" sz="2800" b="0" dirty="0"/>
          </a:p>
        </p:txBody>
      </p:sp>
      <p:graphicFrame>
        <p:nvGraphicFramePr>
          <p:cNvPr id="5" name="טבלה 4">
            <a:extLst>
              <a:ext uri="{FF2B5EF4-FFF2-40B4-BE49-F238E27FC236}">
                <a16:creationId xmlns:a16="http://schemas.microsoft.com/office/drawing/2014/main" id="{997E26A1-42DE-4C3F-88DD-BD48DEEB2D56}"/>
              </a:ext>
            </a:extLst>
          </p:cNvPr>
          <p:cNvGraphicFramePr>
            <a:graphicFrameLocks noGrp="1"/>
          </p:cNvGraphicFramePr>
          <p:nvPr>
            <p:extLst>
              <p:ext uri="{D42A27DB-BD31-4B8C-83A1-F6EECF244321}">
                <p14:modId xmlns:p14="http://schemas.microsoft.com/office/powerpoint/2010/main" val="2312776670"/>
              </p:ext>
            </p:extLst>
          </p:nvPr>
        </p:nvGraphicFramePr>
        <p:xfrm>
          <a:off x="3142079" y="1576911"/>
          <a:ext cx="7981533" cy="3240362"/>
        </p:xfrm>
        <a:graphic>
          <a:graphicData uri="http://schemas.openxmlformats.org/drawingml/2006/table">
            <a:tbl>
              <a:tblPr firstRow="1" lastRow="1" bandRow="1">
                <a:tableStyleId>{5C22544A-7EE6-4342-B048-85BDC9FD1C3A}</a:tableStyleId>
              </a:tblPr>
              <a:tblGrid>
                <a:gridCol w="886837">
                  <a:extLst>
                    <a:ext uri="{9D8B030D-6E8A-4147-A177-3AD203B41FA5}">
                      <a16:colId xmlns:a16="http://schemas.microsoft.com/office/drawing/2014/main" val="341951024"/>
                    </a:ext>
                  </a:extLst>
                </a:gridCol>
                <a:gridCol w="886837">
                  <a:extLst>
                    <a:ext uri="{9D8B030D-6E8A-4147-A177-3AD203B41FA5}">
                      <a16:colId xmlns:a16="http://schemas.microsoft.com/office/drawing/2014/main" val="2818132826"/>
                    </a:ext>
                  </a:extLst>
                </a:gridCol>
                <a:gridCol w="886837">
                  <a:extLst>
                    <a:ext uri="{9D8B030D-6E8A-4147-A177-3AD203B41FA5}">
                      <a16:colId xmlns:a16="http://schemas.microsoft.com/office/drawing/2014/main" val="2317244716"/>
                    </a:ext>
                  </a:extLst>
                </a:gridCol>
                <a:gridCol w="886837">
                  <a:extLst>
                    <a:ext uri="{9D8B030D-6E8A-4147-A177-3AD203B41FA5}">
                      <a16:colId xmlns:a16="http://schemas.microsoft.com/office/drawing/2014/main" val="1000965487"/>
                    </a:ext>
                  </a:extLst>
                </a:gridCol>
                <a:gridCol w="886837">
                  <a:extLst>
                    <a:ext uri="{9D8B030D-6E8A-4147-A177-3AD203B41FA5}">
                      <a16:colId xmlns:a16="http://schemas.microsoft.com/office/drawing/2014/main" val="3016086236"/>
                    </a:ext>
                  </a:extLst>
                </a:gridCol>
                <a:gridCol w="886837">
                  <a:extLst>
                    <a:ext uri="{9D8B030D-6E8A-4147-A177-3AD203B41FA5}">
                      <a16:colId xmlns:a16="http://schemas.microsoft.com/office/drawing/2014/main" val="1942699553"/>
                    </a:ext>
                  </a:extLst>
                </a:gridCol>
                <a:gridCol w="886837">
                  <a:extLst>
                    <a:ext uri="{9D8B030D-6E8A-4147-A177-3AD203B41FA5}">
                      <a16:colId xmlns:a16="http://schemas.microsoft.com/office/drawing/2014/main" val="3813615941"/>
                    </a:ext>
                  </a:extLst>
                </a:gridCol>
                <a:gridCol w="886837">
                  <a:extLst>
                    <a:ext uri="{9D8B030D-6E8A-4147-A177-3AD203B41FA5}">
                      <a16:colId xmlns:a16="http://schemas.microsoft.com/office/drawing/2014/main" val="4166328975"/>
                    </a:ext>
                  </a:extLst>
                </a:gridCol>
                <a:gridCol w="886837">
                  <a:extLst>
                    <a:ext uri="{9D8B030D-6E8A-4147-A177-3AD203B41FA5}">
                      <a16:colId xmlns:a16="http://schemas.microsoft.com/office/drawing/2014/main" val="983781375"/>
                    </a:ext>
                  </a:extLst>
                </a:gridCol>
              </a:tblGrid>
              <a:tr h="542558">
                <a:tc>
                  <a:txBody>
                    <a:bodyPr/>
                    <a:lstStyle/>
                    <a:p>
                      <a:pPr algn="l" fontAlgn="b"/>
                      <a:r>
                        <a:rPr lang="en-US" sz="1400" u="none" strike="noStrike">
                          <a:effectLst/>
                        </a:rPr>
                        <a:t>Property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Appraiser Value (K)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Owner 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Owner 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5379066"/>
                  </a:ext>
                </a:extLst>
              </a:tr>
              <a:tr h="299756">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Percent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a:t>
                      </a:r>
                      <a:r>
                        <a:rPr lang="he-IL" sz="1400" u="none" strike="noStrike" dirty="0">
                          <a:effectLst/>
                        </a:rPr>
                        <a:t>11</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12%</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14%</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14%</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16%</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16%</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17%</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1030621"/>
                  </a:ext>
                </a:extLst>
              </a:tr>
              <a:tr h="299756">
                <a:tc>
                  <a:txBody>
                    <a:bodyPr/>
                    <a:lstStyle/>
                    <a:p>
                      <a:pPr algn="l" fontAlgn="b"/>
                      <a:r>
                        <a:rPr lang="en-US" sz="1400" u="none" strike="noStrike">
                          <a:effectLst/>
                        </a:rPr>
                        <a:t>flat 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2500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dirty="0">
                          <a:effectLst/>
                        </a:rPr>
                        <a:t> </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8883760"/>
                  </a:ext>
                </a:extLst>
              </a:tr>
              <a:tr h="299756">
                <a:tc>
                  <a:txBody>
                    <a:bodyPr/>
                    <a:lstStyle/>
                    <a:p>
                      <a:pPr algn="l" fontAlgn="b"/>
                      <a:r>
                        <a:rPr lang="en-US" sz="1400" u="none" strike="noStrike">
                          <a:effectLst/>
                        </a:rPr>
                        <a:t>flat 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dirty="0">
                          <a:effectLst/>
                        </a:rPr>
                        <a:t> </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3780593"/>
                  </a:ext>
                </a:extLst>
              </a:tr>
              <a:tr h="299756">
                <a:tc>
                  <a:txBody>
                    <a:bodyPr/>
                    <a:lstStyle/>
                    <a:p>
                      <a:pPr algn="l" fontAlgn="b"/>
                      <a:r>
                        <a:rPr lang="en-US" sz="1400" u="none" strike="noStrike">
                          <a:effectLst/>
                        </a:rPr>
                        <a:t>flat 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665832"/>
                  </a:ext>
                </a:extLst>
              </a:tr>
              <a:tr h="299756">
                <a:tc>
                  <a:txBody>
                    <a:bodyPr/>
                    <a:lstStyle/>
                    <a:p>
                      <a:pPr algn="l" fontAlgn="b"/>
                      <a:r>
                        <a:rPr lang="en-US" sz="1400" u="none" strike="noStrike">
                          <a:effectLst/>
                        </a:rPr>
                        <a:t>flat 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0710209"/>
                  </a:ext>
                </a:extLst>
              </a:tr>
              <a:tr h="299756">
                <a:tc>
                  <a:txBody>
                    <a:bodyPr/>
                    <a:lstStyle/>
                    <a:p>
                      <a:pPr algn="l" fontAlgn="b"/>
                      <a:r>
                        <a:rPr lang="en-US" sz="1400" u="none" strike="noStrike">
                          <a:effectLst/>
                        </a:rPr>
                        <a:t>flat 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2000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4133729"/>
                  </a:ext>
                </a:extLst>
              </a:tr>
              <a:tr h="299756">
                <a:tc>
                  <a:txBody>
                    <a:bodyPr/>
                    <a:lstStyle/>
                    <a:p>
                      <a:pPr algn="l" fontAlgn="b"/>
                      <a:r>
                        <a:rPr lang="en-US" sz="1400" u="none" strike="noStrike">
                          <a:effectLst/>
                        </a:rPr>
                        <a:t>flat 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2300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472056"/>
                  </a:ext>
                </a:extLst>
              </a:tr>
              <a:tr h="299756">
                <a:tc>
                  <a:txBody>
                    <a:bodyPr/>
                    <a:lstStyle/>
                    <a:p>
                      <a:pPr algn="l" fontAlgn="b"/>
                      <a:r>
                        <a:rPr lang="en-US" sz="1400" u="none" strike="noStrike">
                          <a:effectLst/>
                        </a:rPr>
                        <a:t>flat 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2700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1004582"/>
                  </a:ext>
                </a:extLst>
              </a:tr>
              <a:tr h="299756">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6480442"/>
                  </a:ext>
                </a:extLst>
              </a:tr>
            </a:tbl>
          </a:graphicData>
        </a:graphic>
      </p:graphicFrame>
      <p:sp>
        <p:nvSpPr>
          <p:cNvPr id="6" name="TextBox 5">
            <a:extLst>
              <a:ext uri="{FF2B5EF4-FFF2-40B4-BE49-F238E27FC236}">
                <a16:creationId xmlns:a16="http://schemas.microsoft.com/office/drawing/2014/main" id="{893107F6-C2FB-4285-BDBF-748661B751BD}"/>
              </a:ext>
            </a:extLst>
          </p:cNvPr>
          <p:cNvSpPr txBox="1"/>
          <p:nvPr/>
        </p:nvSpPr>
        <p:spPr>
          <a:xfrm>
            <a:off x="1053852" y="5096423"/>
            <a:ext cx="10099681" cy="1200329"/>
          </a:xfrm>
          <a:prstGeom prst="rect">
            <a:avLst/>
          </a:prstGeom>
          <a:noFill/>
        </p:spPr>
        <p:txBody>
          <a:bodyPr wrap="square" rtlCol="1">
            <a:spAutoFit/>
          </a:bodyPr>
          <a:lstStyle/>
          <a:p>
            <a:r>
              <a:rPr lang="he-IL" dirty="0"/>
              <a:t>טבלה זו תשלח לכל אחד מהיורשים כדי שימלא את הערכותיו האישיות לגבי כל אחת מהדירות באופן דיסקרטי.</a:t>
            </a:r>
          </a:p>
          <a:p>
            <a:r>
              <a:rPr lang="he-IL" dirty="0"/>
              <a:t>תנאי לא הכרחי שסכום ההערכות האישיות יסתכם בסה"כ שומת השמאי.</a:t>
            </a:r>
          </a:p>
          <a:p>
            <a:r>
              <a:rPr lang="he-IL" dirty="0"/>
              <a:t>בפועל מערכת </a:t>
            </a:r>
            <a:r>
              <a:rPr lang="he-IL" dirty="0" err="1"/>
              <a:t>נמסיס</a:t>
            </a:r>
            <a:r>
              <a:rPr lang="he-IL" dirty="0"/>
              <a:t> מאפשרת מצב שבו סכום שווי הדירות יהיה מעל , מתחת או זהה להערכת השמאי. </a:t>
            </a:r>
          </a:p>
          <a:p>
            <a:r>
              <a:rPr lang="he-IL" dirty="0"/>
              <a:t>מערכת </a:t>
            </a:r>
            <a:r>
              <a:rPr lang="he-IL" dirty="0" err="1"/>
              <a:t>נמסיס</a:t>
            </a:r>
            <a:r>
              <a:rPr lang="he-IL" dirty="0"/>
              <a:t> מאפשרת שכמות היורשים/בעלים תהיה גבוה, זהה או נמוכה מכמות הדירות/הנכסים.</a:t>
            </a:r>
          </a:p>
        </p:txBody>
      </p:sp>
      <p:pic>
        <p:nvPicPr>
          <p:cNvPr id="9" name="תמונה 8">
            <a:extLst>
              <a:ext uri="{FF2B5EF4-FFF2-40B4-BE49-F238E27FC236}">
                <a16:creationId xmlns:a16="http://schemas.microsoft.com/office/drawing/2014/main" id="{0AC75C26-E8D9-4942-B188-D36E6FF47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431719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1" cy="807368"/>
          </a:xfrm>
        </p:spPr>
        <p:txBody>
          <a:bodyPr rtlCol="1">
            <a:normAutofit/>
          </a:bodyPr>
          <a:lstStyle/>
          <a:p>
            <a:pPr algn="r" rtl="1"/>
            <a:r>
              <a:rPr lang="he-IL" sz="2800" dirty="0"/>
              <a:t>טבלת הדירות ושוויין לפי הערכת השמאי והערכת יורש מספר 1 (</a:t>
            </a:r>
            <a:r>
              <a:rPr lang="en-US" sz="2800" dirty="0"/>
              <a:t>owner 1</a:t>
            </a:r>
            <a:r>
              <a:rPr lang="he-IL" sz="2800" dirty="0"/>
              <a:t>)</a:t>
            </a:r>
          </a:p>
        </p:txBody>
      </p:sp>
      <p:sp>
        <p:nvSpPr>
          <p:cNvPr id="6" name="TextBox 5">
            <a:extLst>
              <a:ext uri="{FF2B5EF4-FFF2-40B4-BE49-F238E27FC236}">
                <a16:creationId xmlns:a16="http://schemas.microsoft.com/office/drawing/2014/main" id="{893107F6-C2FB-4285-BDBF-748661B751BD}"/>
              </a:ext>
            </a:extLst>
          </p:cNvPr>
          <p:cNvSpPr txBox="1"/>
          <p:nvPr/>
        </p:nvSpPr>
        <p:spPr>
          <a:xfrm>
            <a:off x="2539020" y="5016666"/>
            <a:ext cx="8557593" cy="646331"/>
          </a:xfrm>
          <a:prstGeom prst="rect">
            <a:avLst/>
          </a:prstGeom>
          <a:noFill/>
        </p:spPr>
        <p:txBody>
          <a:bodyPr wrap="square" rtlCol="1">
            <a:spAutoFit/>
          </a:bodyPr>
          <a:lstStyle/>
          <a:p>
            <a:r>
              <a:rPr lang="he-IL" dirty="0"/>
              <a:t>באופן דומה ימלאו כל הבעלים את הערכותיהם מבלי ליידע את האחרים ואז נקבל את הטבלה הבאה:</a:t>
            </a:r>
          </a:p>
        </p:txBody>
      </p:sp>
      <p:graphicFrame>
        <p:nvGraphicFramePr>
          <p:cNvPr id="7" name="טבלה 6">
            <a:extLst>
              <a:ext uri="{FF2B5EF4-FFF2-40B4-BE49-F238E27FC236}">
                <a16:creationId xmlns:a16="http://schemas.microsoft.com/office/drawing/2014/main" id="{A81B4B35-320F-4226-B573-F1EB4BD58742}"/>
              </a:ext>
            </a:extLst>
          </p:cNvPr>
          <p:cNvGraphicFramePr>
            <a:graphicFrameLocks noGrp="1"/>
          </p:cNvGraphicFramePr>
          <p:nvPr>
            <p:extLst>
              <p:ext uri="{D42A27DB-BD31-4B8C-83A1-F6EECF244321}">
                <p14:modId xmlns:p14="http://schemas.microsoft.com/office/powerpoint/2010/main" val="3954267607"/>
              </p:ext>
            </p:extLst>
          </p:nvPr>
        </p:nvGraphicFramePr>
        <p:xfrm>
          <a:off x="3142079" y="1558536"/>
          <a:ext cx="7981533" cy="3240362"/>
        </p:xfrm>
        <a:graphic>
          <a:graphicData uri="http://schemas.openxmlformats.org/drawingml/2006/table">
            <a:tbl>
              <a:tblPr firstRow="1" lastRow="1" bandRow="1">
                <a:tableStyleId>{5C22544A-7EE6-4342-B048-85BDC9FD1C3A}</a:tableStyleId>
              </a:tblPr>
              <a:tblGrid>
                <a:gridCol w="886837">
                  <a:extLst>
                    <a:ext uri="{9D8B030D-6E8A-4147-A177-3AD203B41FA5}">
                      <a16:colId xmlns:a16="http://schemas.microsoft.com/office/drawing/2014/main" val="341951024"/>
                    </a:ext>
                  </a:extLst>
                </a:gridCol>
                <a:gridCol w="886837">
                  <a:extLst>
                    <a:ext uri="{9D8B030D-6E8A-4147-A177-3AD203B41FA5}">
                      <a16:colId xmlns:a16="http://schemas.microsoft.com/office/drawing/2014/main" val="2818132826"/>
                    </a:ext>
                  </a:extLst>
                </a:gridCol>
                <a:gridCol w="886837">
                  <a:extLst>
                    <a:ext uri="{9D8B030D-6E8A-4147-A177-3AD203B41FA5}">
                      <a16:colId xmlns:a16="http://schemas.microsoft.com/office/drawing/2014/main" val="2317244716"/>
                    </a:ext>
                  </a:extLst>
                </a:gridCol>
                <a:gridCol w="886837">
                  <a:extLst>
                    <a:ext uri="{9D8B030D-6E8A-4147-A177-3AD203B41FA5}">
                      <a16:colId xmlns:a16="http://schemas.microsoft.com/office/drawing/2014/main" val="1000965487"/>
                    </a:ext>
                  </a:extLst>
                </a:gridCol>
                <a:gridCol w="886837">
                  <a:extLst>
                    <a:ext uri="{9D8B030D-6E8A-4147-A177-3AD203B41FA5}">
                      <a16:colId xmlns:a16="http://schemas.microsoft.com/office/drawing/2014/main" val="3016086236"/>
                    </a:ext>
                  </a:extLst>
                </a:gridCol>
                <a:gridCol w="886837">
                  <a:extLst>
                    <a:ext uri="{9D8B030D-6E8A-4147-A177-3AD203B41FA5}">
                      <a16:colId xmlns:a16="http://schemas.microsoft.com/office/drawing/2014/main" val="1942699553"/>
                    </a:ext>
                  </a:extLst>
                </a:gridCol>
                <a:gridCol w="886837">
                  <a:extLst>
                    <a:ext uri="{9D8B030D-6E8A-4147-A177-3AD203B41FA5}">
                      <a16:colId xmlns:a16="http://schemas.microsoft.com/office/drawing/2014/main" val="3813615941"/>
                    </a:ext>
                  </a:extLst>
                </a:gridCol>
                <a:gridCol w="886837">
                  <a:extLst>
                    <a:ext uri="{9D8B030D-6E8A-4147-A177-3AD203B41FA5}">
                      <a16:colId xmlns:a16="http://schemas.microsoft.com/office/drawing/2014/main" val="4166328975"/>
                    </a:ext>
                  </a:extLst>
                </a:gridCol>
                <a:gridCol w="886837">
                  <a:extLst>
                    <a:ext uri="{9D8B030D-6E8A-4147-A177-3AD203B41FA5}">
                      <a16:colId xmlns:a16="http://schemas.microsoft.com/office/drawing/2014/main" val="983781375"/>
                    </a:ext>
                  </a:extLst>
                </a:gridCol>
              </a:tblGrid>
              <a:tr h="542558">
                <a:tc>
                  <a:txBody>
                    <a:bodyPr/>
                    <a:lstStyle/>
                    <a:p>
                      <a:pPr algn="l" fontAlgn="b"/>
                      <a:r>
                        <a:rPr lang="en-US" sz="1400" u="none" strike="noStrike">
                          <a:effectLst/>
                        </a:rPr>
                        <a:t>Property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Appraiser Value (K)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Owner 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Owner 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5379066"/>
                  </a:ext>
                </a:extLst>
              </a:tr>
              <a:tr h="299756">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Percent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a:t>
                      </a:r>
                      <a:r>
                        <a:rPr lang="he-IL" sz="1400" u="none" strike="noStrike" dirty="0">
                          <a:effectLst/>
                        </a:rPr>
                        <a:t>11</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12%</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14%</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14%</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16%</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16%</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17%</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1030621"/>
                  </a:ext>
                </a:extLst>
              </a:tr>
              <a:tr h="299756">
                <a:tc>
                  <a:txBody>
                    <a:bodyPr/>
                    <a:lstStyle/>
                    <a:p>
                      <a:pPr algn="l" fontAlgn="b"/>
                      <a:r>
                        <a:rPr lang="en-US" sz="1400" u="none" strike="noStrike">
                          <a:effectLst/>
                        </a:rPr>
                        <a:t>flat 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2500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2600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dirty="0">
                          <a:effectLst/>
                        </a:rPr>
                        <a:t> </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8883760"/>
                  </a:ext>
                </a:extLst>
              </a:tr>
              <a:tr h="299756">
                <a:tc>
                  <a:txBody>
                    <a:bodyPr/>
                    <a:lstStyle/>
                    <a:p>
                      <a:pPr algn="l" fontAlgn="b"/>
                      <a:r>
                        <a:rPr lang="en-US" sz="1400" u="none" strike="noStrike">
                          <a:effectLst/>
                        </a:rPr>
                        <a:t>flat 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1800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1900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dirty="0">
                          <a:effectLst/>
                        </a:rPr>
                        <a:t> </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3780593"/>
                  </a:ext>
                </a:extLst>
              </a:tr>
              <a:tr h="299756">
                <a:tc>
                  <a:txBody>
                    <a:bodyPr/>
                    <a:lstStyle/>
                    <a:p>
                      <a:pPr algn="l" fontAlgn="b"/>
                      <a:r>
                        <a:rPr lang="en-US" sz="1400" u="none" strike="noStrike">
                          <a:effectLst/>
                        </a:rPr>
                        <a:t>flat 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1750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665832"/>
                  </a:ext>
                </a:extLst>
              </a:tr>
              <a:tr h="299756">
                <a:tc>
                  <a:txBody>
                    <a:bodyPr/>
                    <a:lstStyle/>
                    <a:p>
                      <a:pPr algn="l" fontAlgn="b"/>
                      <a:r>
                        <a:rPr lang="en-US" sz="1400" u="none" strike="noStrike">
                          <a:effectLst/>
                        </a:rPr>
                        <a:t>flat 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1850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0710209"/>
                  </a:ext>
                </a:extLst>
              </a:tr>
              <a:tr h="299756">
                <a:tc>
                  <a:txBody>
                    <a:bodyPr/>
                    <a:lstStyle/>
                    <a:p>
                      <a:pPr algn="l" fontAlgn="b"/>
                      <a:r>
                        <a:rPr lang="en-US" sz="1400" u="none" strike="noStrike">
                          <a:effectLst/>
                        </a:rPr>
                        <a:t>flat 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2000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2200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4133729"/>
                  </a:ext>
                </a:extLst>
              </a:tr>
              <a:tr h="299756">
                <a:tc>
                  <a:txBody>
                    <a:bodyPr/>
                    <a:lstStyle/>
                    <a:p>
                      <a:pPr algn="l" fontAlgn="b"/>
                      <a:r>
                        <a:rPr lang="en-US" sz="1400" u="none" strike="noStrike">
                          <a:effectLst/>
                        </a:rPr>
                        <a:t>flat 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2300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2100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472056"/>
                  </a:ext>
                </a:extLst>
              </a:tr>
              <a:tr h="299756">
                <a:tc>
                  <a:txBody>
                    <a:bodyPr/>
                    <a:lstStyle/>
                    <a:p>
                      <a:pPr algn="l" fontAlgn="b"/>
                      <a:r>
                        <a:rPr lang="en-US" sz="1400" u="none" strike="noStrike">
                          <a:effectLst/>
                        </a:rPr>
                        <a:t>flat 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2700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2700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1004582"/>
                  </a:ext>
                </a:extLst>
              </a:tr>
              <a:tr h="299756">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100" u="none" strike="noStrike" dirty="0">
                          <a:effectLst/>
                        </a:rPr>
                        <a:t>15100</a:t>
                      </a:r>
                      <a:endParaRPr lang="he-I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6480442"/>
                  </a:ext>
                </a:extLst>
              </a:tr>
            </a:tbl>
          </a:graphicData>
        </a:graphic>
      </p:graphicFrame>
      <p:pic>
        <p:nvPicPr>
          <p:cNvPr id="10" name="תמונה 9">
            <a:extLst>
              <a:ext uri="{FF2B5EF4-FFF2-40B4-BE49-F238E27FC236}">
                <a16:creationId xmlns:a16="http://schemas.microsoft.com/office/drawing/2014/main" id="{F12AD5A3-FFD0-40ED-99EE-B8826DEB0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43911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1" cy="807368"/>
          </a:xfrm>
        </p:spPr>
        <p:txBody>
          <a:bodyPr rtlCol="1">
            <a:normAutofit/>
          </a:bodyPr>
          <a:lstStyle/>
          <a:p>
            <a:pPr algn="r" rtl="1"/>
            <a:r>
              <a:rPr lang="he-IL" sz="2800" dirty="0"/>
              <a:t>טבלת הדירות ושוויין לפי הערכת השמאי והערכת כל היורשים</a:t>
            </a:r>
          </a:p>
        </p:txBody>
      </p:sp>
      <p:sp>
        <p:nvSpPr>
          <p:cNvPr id="6" name="TextBox 5">
            <a:extLst>
              <a:ext uri="{FF2B5EF4-FFF2-40B4-BE49-F238E27FC236}">
                <a16:creationId xmlns:a16="http://schemas.microsoft.com/office/drawing/2014/main" id="{893107F6-C2FB-4285-BDBF-748661B751BD}"/>
              </a:ext>
            </a:extLst>
          </p:cNvPr>
          <p:cNvSpPr txBox="1"/>
          <p:nvPr/>
        </p:nvSpPr>
        <p:spPr>
          <a:xfrm>
            <a:off x="2566019" y="4941168"/>
            <a:ext cx="8557593" cy="646331"/>
          </a:xfrm>
          <a:prstGeom prst="rect">
            <a:avLst/>
          </a:prstGeom>
          <a:noFill/>
        </p:spPr>
        <p:txBody>
          <a:bodyPr wrap="square" rtlCol="1">
            <a:spAutoFit/>
          </a:bodyPr>
          <a:lstStyle/>
          <a:p>
            <a:r>
              <a:rPr lang="he-IL" dirty="0"/>
              <a:t>בשלב זה נעתיק טבלה זו בשלמות לתוך אלגוריתם </a:t>
            </a:r>
            <a:r>
              <a:rPr lang="he-IL" dirty="0" err="1"/>
              <a:t>נמסיס</a:t>
            </a:r>
            <a:r>
              <a:rPr lang="he-IL" dirty="0"/>
              <a:t> למציאת החלוקה היעילה, ההוגנת ונטולת הקנאה.</a:t>
            </a:r>
          </a:p>
        </p:txBody>
      </p:sp>
      <p:graphicFrame>
        <p:nvGraphicFramePr>
          <p:cNvPr id="5" name="טבלה 4">
            <a:extLst>
              <a:ext uri="{FF2B5EF4-FFF2-40B4-BE49-F238E27FC236}">
                <a16:creationId xmlns:a16="http://schemas.microsoft.com/office/drawing/2014/main" id="{F8DBD0A8-06B9-499E-AFD4-EC520088407B}"/>
              </a:ext>
            </a:extLst>
          </p:cNvPr>
          <p:cNvGraphicFramePr>
            <a:graphicFrameLocks noGrp="1"/>
          </p:cNvGraphicFramePr>
          <p:nvPr>
            <p:extLst>
              <p:ext uri="{D42A27DB-BD31-4B8C-83A1-F6EECF244321}">
                <p14:modId xmlns:p14="http://schemas.microsoft.com/office/powerpoint/2010/main" val="39449604"/>
              </p:ext>
            </p:extLst>
          </p:nvPr>
        </p:nvGraphicFramePr>
        <p:xfrm>
          <a:off x="3117293" y="1520787"/>
          <a:ext cx="7981533" cy="3240362"/>
        </p:xfrm>
        <a:graphic>
          <a:graphicData uri="http://schemas.openxmlformats.org/drawingml/2006/table">
            <a:tbl>
              <a:tblPr firstRow="1" lastRow="1" bandRow="1">
                <a:tableStyleId>{5C22544A-7EE6-4342-B048-85BDC9FD1C3A}</a:tableStyleId>
              </a:tblPr>
              <a:tblGrid>
                <a:gridCol w="886837">
                  <a:extLst>
                    <a:ext uri="{9D8B030D-6E8A-4147-A177-3AD203B41FA5}">
                      <a16:colId xmlns:a16="http://schemas.microsoft.com/office/drawing/2014/main" val="341951024"/>
                    </a:ext>
                  </a:extLst>
                </a:gridCol>
                <a:gridCol w="886837">
                  <a:extLst>
                    <a:ext uri="{9D8B030D-6E8A-4147-A177-3AD203B41FA5}">
                      <a16:colId xmlns:a16="http://schemas.microsoft.com/office/drawing/2014/main" val="2818132826"/>
                    </a:ext>
                  </a:extLst>
                </a:gridCol>
                <a:gridCol w="886837">
                  <a:extLst>
                    <a:ext uri="{9D8B030D-6E8A-4147-A177-3AD203B41FA5}">
                      <a16:colId xmlns:a16="http://schemas.microsoft.com/office/drawing/2014/main" val="2317244716"/>
                    </a:ext>
                  </a:extLst>
                </a:gridCol>
                <a:gridCol w="886837">
                  <a:extLst>
                    <a:ext uri="{9D8B030D-6E8A-4147-A177-3AD203B41FA5}">
                      <a16:colId xmlns:a16="http://schemas.microsoft.com/office/drawing/2014/main" val="1000965487"/>
                    </a:ext>
                  </a:extLst>
                </a:gridCol>
                <a:gridCol w="886837">
                  <a:extLst>
                    <a:ext uri="{9D8B030D-6E8A-4147-A177-3AD203B41FA5}">
                      <a16:colId xmlns:a16="http://schemas.microsoft.com/office/drawing/2014/main" val="3016086236"/>
                    </a:ext>
                  </a:extLst>
                </a:gridCol>
                <a:gridCol w="886837">
                  <a:extLst>
                    <a:ext uri="{9D8B030D-6E8A-4147-A177-3AD203B41FA5}">
                      <a16:colId xmlns:a16="http://schemas.microsoft.com/office/drawing/2014/main" val="1942699553"/>
                    </a:ext>
                  </a:extLst>
                </a:gridCol>
                <a:gridCol w="886837">
                  <a:extLst>
                    <a:ext uri="{9D8B030D-6E8A-4147-A177-3AD203B41FA5}">
                      <a16:colId xmlns:a16="http://schemas.microsoft.com/office/drawing/2014/main" val="3813615941"/>
                    </a:ext>
                  </a:extLst>
                </a:gridCol>
                <a:gridCol w="886837">
                  <a:extLst>
                    <a:ext uri="{9D8B030D-6E8A-4147-A177-3AD203B41FA5}">
                      <a16:colId xmlns:a16="http://schemas.microsoft.com/office/drawing/2014/main" val="4166328975"/>
                    </a:ext>
                  </a:extLst>
                </a:gridCol>
                <a:gridCol w="886837">
                  <a:extLst>
                    <a:ext uri="{9D8B030D-6E8A-4147-A177-3AD203B41FA5}">
                      <a16:colId xmlns:a16="http://schemas.microsoft.com/office/drawing/2014/main" val="983781375"/>
                    </a:ext>
                  </a:extLst>
                </a:gridCol>
              </a:tblGrid>
              <a:tr h="542558">
                <a:tc>
                  <a:txBody>
                    <a:bodyPr/>
                    <a:lstStyle/>
                    <a:p>
                      <a:pPr algn="l" fontAlgn="b"/>
                      <a:r>
                        <a:rPr lang="en-US" sz="1400" u="none" strike="noStrike">
                          <a:effectLst/>
                        </a:rPr>
                        <a:t>Property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Appraiser Value (K)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Owner 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Owner 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Owner 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5379066"/>
                  </a:ext>
                </a:extLst>
              </a:tr>
              <a:tr h="299756">
                <a:tc>
                  <a:txBody>
                    <a:bodyPr/>
                    <a:lstStyle/>
                    <a:p>
                      <a:pPr algn="l" fontAlgn="b"/>
                      <a:r>
                        <a:rPr lang="he-IL" sz="1400" u="none" strike="noStrike">
                          <a:effectLst/>
                        </a:rPr>
                        <a:t> </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Percent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a:t>
                      </a:r>
                      <a:r>
                        <a:rPr lang="he-IL" sz="1400" u="none" strike="noStrike" dirty="0">
                          <a:effectLst/>
                        </a:rPr>
                        <a:t>11</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12%</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14%</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14%</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16%</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16%</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17%</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1030621"/>
                  </a:ext>
                </a:extLst>
              </a:tr>
              <a:tr h="299756">
                <a:tc>
                  <a:txBody>
                    <a:bodyPr/>
                    <a:lstStyle/>
                    <a:p>
                      <a:pPr algn="l" fontAlgn="b"/>
                      <a:r>
                        <a:rPr lang="en-US" sz="1400" u="none" strike="noStrike">
                          <a:effectLst/>
                        </a:rPr>
                        <a:t>flat 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2500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2600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2300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2500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2600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2400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2350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2450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8883760"/>
                  </a:ext>
                </a:extLst>
              </a:tr>
              <a:tr h="299756">
                <a:tc>
                  <a:txBody>
                    <a:bodyPr/>
                    <a:lstStyle/>
                    <a:p>
                      <a:pPr algn="l" fontAlgn="b"/>
                      <a:r>
                        <a:rPr lang="en-US" sz="1400" u="none" strike="noStrike">
                          <a:effectLst/>
                        </a:rPr>
                        <a:t>flat 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1800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1900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1600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1900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3780593"/>
                  </a:ext>
                </a:extLst>
              </a:tr>
              <a:tr h="299756">
                <a:tc>
                  <a:txBody>
                    <a:bodyPr/>
                    <a:lstStyle/>
                    <a:p>
                      <a:pPr algn="l" fontAlgn="b"/>
                      <a:r>
                        <a:rPr lang="en-US" sz="1400" u="none" strike="noStrike">
                          <a:effectLst/>
                        </a:rPr>
                        <a:t>flat 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1750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1850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1750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1700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1950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665832"/>
                  </a:ext>
                </a:extLst>
              </a:tr>
              <a:tr h="299756">
                <a:tc>
                  <a:txBody>
                    <a:bodyPr/>
                    <a:lstStyle/>
                    <a:p>
                      <a:pPr algn="l" fontAlgn="b"/>
                      <a:r>
                        <a:rPr lang="en-US" sz="1400" u="none" strike="noStrike">
                          <a:effectLst/>
                        </a:rPr>
                        <a:t>flat 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1850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2050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1750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2100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0710209"/>
                  </a:ext>
                </a:extLst>
              </a:tr>
              <a:tr h="299756">
                <a:tc>
                  <a:txBody>
                    <a:bodyPr/>
                    <a:lstStyle/>
                    <a:p>
                      <a:pPr algn="l" fontAlgn="b"/>
                      <a:r>
                        <a:rPr lang="en-US" sz="1400" u="none" strike="noStrike">
                          <a:effectLst/>
                        </a:rPr>
                        <a:t>flat 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2000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2200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2000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1900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1800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4133729"/>
                  </a:ext>
                </a:extLst>
              </a:tr>
              <a:tr h="299756">
                <a:tc>
                  <a:txBody>
                    <a:bodyPr/>
                    <a:lstStyle/>
                    <a:p>
                      <a:pPr algn="l" fontAlgn="b"/>
                      <a:r>
                        <a:rPr lang="en-US" sz="1400" u="none" strike="noStrike">
                          <a:effectLst/>
                        </a:rPr>
                        <a:t>flat 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2300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2100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2200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2300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2400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2250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2200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2100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472056"/>
                  </a:ext>
                </a:extLst>
              </a:tr>
              <a:tr h="299756">
                <a:tc>
                  <a:txBody>
                    <a:bodyPr/>
                    <a:lstStyle/>
                    <a:p>
                      <a:pPr algn="l" fontAlgn="b"/>
                      <a:r>
                        <a:rPr lang="en-US" sz="1400" u="none" strike="noStrike">
                          <a:effectLst/>
                        </a:rPr>
                        <a:t>flat 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2700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2700</a:t>
                      </a:r>
                      <a:endParaRPr lang="he-I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2900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2700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2750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2800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2900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2800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1004582"/>
                  </a:ext>
                </a:extLst>
              </a:tr>
              <a:tr h="299756">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100" u="none" strike="noStrike" dirty="0">
                          <a:effectLst/>
                        </a:rPr>
                        <a:t>15100</a:t>
                      </a:r>
                      <a:endParaRPr lang="he-I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a:effectLst/>
                        </a:rPr>
                        <a:t>15100</a:t>
                      </a:r>
                      <a:endParaRPr lang="he-IL"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he-IL" sz="1400" u="none" strike="noStrike" dirty="0">
                          <a:effectLst/>
                        </a:rPr>
                        <a:t>15100</a:t>
                      </a:r>
                      <a:endParaRPr lang="he-I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6480442"/>
                  </a:ext>
                </a:extLst>
              </a:tr>
            </a:tbl>
          </a:graphicData>
        </a:graphic>
      </p:graphicFrame>
      <p:pic>
        <p:nvPicPr>
          <p:cNvPr id="9" name="תמונה 8">
            <a:extLst>
              <a:ext uri="{FF2B5EF4-FFF2-40B4-BE49-F238E27FC236}">
                <a16:creationId xmlns:a16="http://schemas.microsoft.com/office/drawing/2014/main" id="{E4E7675A-C22A-4558-92B8-F5BC98FC3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2748880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436811" y="533400"/>
            <a:ext cx="8686801" cy="807368"/>
          </a:xfrm>
        </p:spPr>
        <p:txBody>
          <a:bodyPr rtlCol="1">
            <a:normAutofit fontScale="90000"/>
          </a:bodyPr>
          <a:lstStyle/>
          <a:p>
            <a:pPr algn="r" rtl="1"/>
            <a:r>
              <a:rPr lang="he-IL" dirty="0"/>
              <a:t>פתרון הבעיה – שלב א': </a:t>
            </a:r>
            <a:br>
              <a:rPr lang="he-IL" dirty="0"/>
            </a:br>
            <a:r>
              <a:rPr lang="he-IL" sz="2700" b="0" dirty="0"/>
              <a:t>כל יורש מקבל בדיוק את חלקו</a:t>
            </a:r>
            <a:endParaRPr lang="he-IL" b="0" dirty="0"/>
          </a:p>
        </p:txBody>
      </p:sp>
      <p:sp>
        <p:nvSpPr>
          <p:cNvPr id="7" name="מציין מיקום תוכן 6">
            <a:extLst>
              <a:ext uri="{FF2B5EF4-FFF2-40B4-BE49-F238E27FC236}">
                <a16:creationId xmlns:a16="http://schemas.microsoft.com/office/drawing/2014/main" id="{62CE5490-BAFE-4877-ADF0-C72EF74E86A0}"/>
              </a:ext>
            </a:extLst>
          </p:cNvPr>
          <p:cNvSpPr>
            <a:spLocks noGrp="1"/>
          </p:cNvSpPr>
          <p:nvPr>
            <p:ph sz="half" idx="1"/>
          </p:nvPr>
        </p:nvSpPr>
        <p:spPr>
          <a:xfrm flipH="1">
            <a:off x="1364015" y="1369206"/>
            <a:ext cx="9781728" cy="1051682"/>
          </a:xfrm>
        </p:spPr>
        <p:txBody>
          <a:bodyPr>
            <a:normAutofit lnSpcReduction="10000"/>
          </a:bodyPr>
          <a:lstStyle/>
          <a:p>
            <a:pPr marL="45720" indent="0">
              <a:buNone/>
            </a:pPr>
            <a:r>
              <a:rPr lang="he-IL" dirty="0"/>
              <a:t>בטבלה זו ההקצאה ליורש מספר 1 עם תשלומי האיזון שעליו לשלם.</a:t>
            </a:r>
          </a:p>
          <a:p>
            <a:pPr marL="45720" indent="0">
              <a:buNone/>
            </a:pPr>
            <a:r>
              <a:rPr lang="he-IL" dirty="0"/>
              <a:t>יורש מספר 1 קיבל את דירה מספר 5 </a:t>
            </a:r>
            <a:r>
              <a:rPr lang="he-IL" dirty="0" err="1"/>
              <a:t>ששווייה</a:t>
            </a:r>
            <a:r>
              <a:rPr lang="he-IL" dirty="0"/>
              <a:t> לדעתו 2,200,000 ₪, בעוד שחלקו בסה"כ הנכסים הוא רק 1,661,000 ₪. לכן עליו לשלם 539,000 ₪ תשלומי איזון.</a:t>
            </a:r>
          </a:p>
        </p:txBody>
      </p:sp>
      <p:graphicFrame>
        <p:nvGraphicFramePr>
          <p:cNvPr id="10" name="טבלה 9">
            <a:extLst>
              <a:ext uri="{FF2B5EF4-FFF2-40B4-BE49-F238E27FC236}">
                <a16:creationId xmlns:a16="http://schemas.microsoft.com/office/drawing/2014/main" id="{D26D5971-C4CF-4DB2-A296-DBD4C91DCA07}"/>
              </a:ext>
            </a:extLst>
          </p:cNvPr>
          <p:cNvGraphicFramePr>
            <a:graphicFrameLocks noGrp="1"/>
          </p:cNvGraphicFramePr>
          <p:nvPr>
            <p:extLst>
              <p:ext uri="{D42A27DB-BD31-4B8C-83A1-F6EECF244321}">
                <p14:modId xmlns:p14="http://schemas.microsoft.com/office/powerpoint/2010/main" val="371712702"/>
              </p:ext>
            </p:extLst>
          </p:nvPr>
        </p:nvGraphicFramePr>
        <p:xfrm>
          <a:off x="2205980" y="2672187"/>
          <a:ext cx="8784976" cy="3459343"/>
        </p:xfrm>
        <a:graphic>
          <a:graphicData uri="http://schemas.openxmlformats.org/drawingml/2006/table">
            <a:tbl>
              <a:tblPr/>
              <a:tblGrid>
                <a:gridCol w="1036284">
                  <a:extLst>
                    <a:ext uri="{9D8B030D-6E8A-4147-A177-3AD203B41FA5}">
                      <a16:colId xmlns:a16="http://schemas.microsoft.com/office/drawing/2014/main" val="1131816501"/>
                    </a:ext>
                  </a:extLst>
                </a:gridCol>
                <a:gridCol w="818119">
                  <a:extLst>
                    <a:ext uri="{9D8B030D-6E8A-4147-A177-3AD203B41FA5}">
                      <a16:colId xmlns:a16="http://schemas.microsoft.com/office/drawing/2014/main" val="12027379"/>
                    </a:ext>
                  </a:extLst>
                </a:gridCol>
                <a:gridCol w="818119">
                  <a:extLst>
                    <a:ext uri="{9D8B030D-6E8A-4147-A177-3AD203B41FA5}">
                      <a16:colId xmlns:a16="http://schemas.microsoft.com/office/drawing/2014/main" val="3161347631"/>
                    </a:ext>
                  </a:extLst>
                </a:gridCol>
                <a:gridCol w="818119">
                  <a:extLst>
                    <a:ext uri="{9D8B030D-6E8A-4147-A177-3AD203B41FA5}">
                      <a16:colId xmlns:a16="http://schemas.microsoft.com/office/drawing/2014/main" val="1760877608"/>
                    </a:ext>
                  </a:extLst>
                </a:gridCol>
                <a:gridCol w="818119">
                  <a:extLst>
                    <a:ext uri="{9D8B030D-6E8A-4147-A177-3AD203B41FA5}">
                      <a16:colId xmlns:a16="http://schemas.microsoft.com/office/drawing/2014/main" val="1368305144"/>
                    </a:ext>
                  </a:extLst>
                </a:gridCol>
                <a:gridCol w="818119">
                  <a:extLst>
                    <a:ext uri="{9D8B030D-6E8A-4147-A177-3AD203B41FA5}">
                      <a16:colId xmlns:a16="http://schemas.microsoft.com/office/drawing/2014/main" val="4247636372"/>
                    </a:ext>
                  </a:extLst>
                </a:gridCol>
                <a:gridCol w="818119">
                  <a:extLst>
                    <a:ext uri="{9D8B030D-6E8A-4147-A177-3AD203B41FA5}">
                      <a16:colId xmlns:a16="http://schemas.microsoft.com/office/drawing/2014/main" val="4271535718"/>
                    </a:ext>
                  </a:extLst>
                </a:gridCol>
                <a:gridCol w="818119">
                  <a:extLst>
                    <a:ext uri="{9D8B030D-6E8A-4147-A177-3AD203B41FA5}">
                      <a16:colId xmlns:a16="http://schemas.microsoft.com/office/drawing/2014/main" val="335805802"/>
                    </a:ext>
                  </a:extLst>
                </a:gridCol>
                <a:gridCol w="818119">
                  <a:extLst>
                    <a:ext uri="{9D8B030D-6E8A-4147-A177-3AD203B41FA5}">
                      <a16:colId xmlns:a16="http://schemas.microsoft.com/office/drawing/2014/main" val="4012038977"/>
                    </a:ext>
                  </a:extLst>
                </a:gridCol>
                <a:gridCol w="784289">
                  <a:extLst>
                    <a:ext uri="{9D8B030D-6E8A-4147-A177-3AD203B41FA5}">
                      <a16:colId xmlns:a16="http://schemas.microsoft.com/office/drawing/2014/main" val="1590391936"/>
                    </a:ext>
                  </a:extLst>
                </a:gridCol>
                <a:gridCol w="419451">
                  <a:extLst>
                    <a:ext uri="{9D8B030D-6E8A-4147-A177-3AD203B41FA5}">
                      <a16:colId xmlns:a16="http://schemas.microsoft.com/office/drawing/2014/main" val="535310545"/>
                    </a:ext>
                  </a:extLst>
                </a:gridCol>
              </a:tblGrid>
              <a:tr h="232546">
                <a:tc>
                  <a:txBody>
                    <a:bodyPr/>
                    <a:lstStyle/>
                    <a:p>
                      <a:pPr algn="l" fontAlgn="b"/>
                      <a:r>
                        <a:rPr lang="en-US" sz="1400" b="0" i="0" u="none" strike="noStrike">
                          <a:solidFill>
                            <a:srgbClr val="000000"/>
                          </a:solidFill>
                          <a:effectLst/>
                          <a:latin typeface="Calibri" panose="020F0502020204030204" pitchFamily="34" charset="0"/>
                        </a:rPr>
                        <a:t>Property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Appraiser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Cycle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750780"/>
                  </a:ext>
                </a:extLst>
              </a:tr>
              <a:tr h="232546">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674892"/>
                  </a:ext>
                </a:extLst>
              </a:tr>
              <a:tr h="232546">
                <a:tc>
                  <a:txBody>
                    <a:bodyPr/>
                    <a:lstStyle/>
                    <a:p>
                      <a:pPr algn="l" fontAlgn="b"/>
                      <a:r>
                        <a:rPr lang="en-US" sz="1400" b="0" i="0" u="none" strike="noStrike">
                          <a:solidFill>
                            <a:srgbClr val="000000"/>
                          </a:solidFill>
                          <a:effectLst/>
                          <a:latin typeface="Calibri" panose="020F0502020204030204" pitchFamily="34" charset="0"/>
                        </a:rPr>
                        <a:t>flat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highlight>
                            <a:srgbClr val="FFFF00"/>
                          </a:highligh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706456"/>
                  </a:ext>
                </a:extLst>
              </a:tr>
              <a:tr h="232546">
                <a:tc>
                  <a:txBody>
                    <a:bodyPr/>
                    <a:lstStyle/>
                    <a:p>
                      <a:pPr algn="l" fontAlgn="b"/>
                      <a:r>
                        <a:rPr lang="en-US" sz="1400" b="0" i="0" u="none" strike="noStrike">
                          <a:solidFill>
                            <a:srgbClr val="000000"/>
                          </a:solidFill>
                          <a:effectLst/>
                          <a:latin typeface="Calibri" panose="020F0502020204030204" pitchFamily="34" charset="0"/>
                        </a:rPr>
                        <a:t>flat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323657"/>
                  </a:ext>
                </a:extLst>
              </a:tr>
              <a:tr h="232546">
                <a:tc>
                  <a:txBody>
                    <a:bodyPr/>
                    <a:lstStyle/>
                    <a:p>
                      <a:pPr algn="l" fontAlgn="b"/>
                      <a:r>
                        <a:rPr lang="en-US" sz="1400" b="0" i="0" u="none" strike="noStrike">
                          <a:solidFill>
                            <a:srgbClr val="000000"/>
                          </a:solidFill>
                          <a:effectLst/>
                          <a:latin typeface="Calibri" panose="020F0502020204030204" pitchFamily="34" charset="0"/>
                        </a:rPr>
                        <a:t>flat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453605"/>
                  </a:ext>
                </a:extLst>
              </a:tr>
              <a:tr h="232546">
                <a:tc>
                  <a:txBody>
                    <a:bodyPr/>
                    <a:lstStyle/>
                    <a:p>
                      <a:pPr algn="l" fontAlgn="b"/>
                      <a:r>
                        <a:rPr lang="en-US" sz="1400" b="0" i="0" u="none" strike="noStrike">
                          <a:solidFill>
                            <a:srgbClr val="000000"/>
                          </a:solidFill>
                          <a:effectLst/>
                          <a:latin typeface="Calibri" panose="020F0502020204030204" pitchFamily="34" charset="0"/>
                        </a:rPr>
                        <a:t>flat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421562"/>
                  </a:ext>
                </a:extLst>
              </a:tr>
              <a:tr h="232546">
                <a:tc>
                  <a:txBody>
                    <a:bodyPr/>
                    <a:lstStyle/>
                    <a:p>
                      <a:pPr algn="l" fontAlgn="b"/>
                      <a:r>
                        <a:rPr lang="en-US" sz="1400" b="0" i="0" u="none" strike="noStrike">
                          <a:solidFill>
                            <a:srgbClr val="000000"/>
                          </a:solidFill>
                          <a:effectLst/>
                          <a:latin typeface="Calibri" panose="020F0502020204030204" pitchFamily="34" charset="0"/>
                        </a:rPr>
                        <a:t>flat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599832"/>
                  </a:ext>
                </a:extLst>
              </a:tr>
              <a:tr h="232546">
                <a:tc>
                  <a:txBody>
                    <a:bodyPr/>
                    <a:lstStyle/>
                    <a:p>
                      <a:pPr algn="l" fontAlgn="b"/>
                      <a:r>
                        <a:rPr lang="en-US" sz="1400" b="0" i="0" u="none" strike="noStrike">
                          <a:solidFill>
                            <a:srgbClr val="000000"/>
                          </a:solidFill>
                          <a:effectLst/>
                          <a:latin typeface="Calibri" panose="020F0502020204030204" pitchFamily="34" charset="0"/>
                        </a:rPr>
                        <a:t>flat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207838"/>
                  </a:ext>
                </a:extLst>
              </a:tr>
              <a:tr h="232546">
                <a:tc>
                  <a:txBody>
                    <a:bodyPr/>
                    <a:lstStyle/>
                    <a:p>
                      <a:pPr algn="l" fontAlgn="b"/>
                      <a:r>
                        <a:rPr lang="en-US" sz="1400" b="0" i="0" u="none" strike="noStrike">
                          <a:solidFill>
                            <a:srgbClr val="000000"/>
                          </a:solidFill>
                          <a:effectLst/>
                          <a:latin typeface="Calibri" panose="020F0502020204030204" pitchFamily="34" charset="0"/>
                        </a:rPr>
                        <a:t>flat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133825"/>
                  </a:ext>
                </a:extLst>
              </a:tr>
              <a:tr h="232546">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he-IL"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401403"/>
                  </a:ext>
                </a:extLst>
              </a:tr>
              <a:tr h="232546">
                <a:tc>
                  <a:txBody>
                    <a:bodyPr/>
                    <a:lstStyle/>
                    <a:p>
                      <a:pPr algn="l" fontAlgn="b"/>
                      <a:r>
                        <a:rPr lang="en-US" sz="1400" b="0" i="0" u="none" strike="noStrike">
                          <a:solidFill>
                            <a:srgbClr val="000000"/>
                          </a:solidFill>
                          <a:effectLst/>
                          <a:latin typeface="Calibri" panose="020F0502020204030204" pitchFamily="34" charset="0"/>
                        </a:rPr>
                        <a:t>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991951"/>
                  </a:ext>
                </a:extLst>
              </a:tr>
              <a:tr h="232546">
                <a:tc>
                  <a:txBody>
                    <a:bodyPr/>
                    <a:lstStyle/>
                    <a:p>
                      <a:pPr algn="l" fontAlgn="b"/>
                      <a:r>
                        <a:rPr lang="en-US" sz="1400" b="0" i="0" u="none" strike="noStrike">
                          <a:solidFill>
                            <a:srgbClr val="000000"/>
                          </a:solidFill>
                          <a:effectLst/>
                          <a:latin typeface="Calibri" panose="020F0502020204030204" pitchFamily="34" charset="0"/>
                        </a:rPr>
                        <a:t>Percent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865841"/>
                  </a:ext>
                </a:extLst>
              </a:tr>
              <a:tr h="232546">
                <a:tc>
                  <a:txBody>
                    <a:bodyPr/>
                    <a:lstStyle/>
                    <a:p>
                      <a:pPr algn="l" fontAlgn="b"/>
                      <a:r>
                        <a:rPr lang="en-US" sz="1400" b="0" i="0" u="none" strike="noStrike">
                          <a:solidFill>
                            <a:srgbClr val="000000"/>
                          </a:solidFill>
                          <a:effectLst/>
                          <a:latin typeface="Calibri" panose="020F0502020204030204" pitchFamily="34" charset="0"/>
                        </a:rPr>
                        <a:t>Selected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53620"/>
                  </a:ext>
                </a:extLst>
              </a:tr>
              <a:tr h="232546">
                <a:tc>
                  <a:txBody>
                    <a:bodyPr/>
                    <a:lstStyle/>
                    <a:p>
                      <a:pPr algn="l" fontAlgn="b"/>
                      <a:r>
                        <a:rPr lang="en-US" sz="1400" b="0" i="0" u="none" strike="noStrike">
                          <a:solidFill>
                            <a:srgbClr val="000000"/>
                          </a:solidFill>
                          <a:effectLst/>
                          <a:latin typeface="Calibri" panose="020F0502020204030204" pitchFamily="34" charset="0"/>
                        </a:rPr>
                        <a:t>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011024"/>
                  </a:ext>
                </a:extLst>
              </a:tr>
            </a:tbl>
          </a:graphicData>
        </a:graphic>
      </p:graphicFrame>
      <p:pic>
        <p:nvPicPr>
          <p:cNvPr id="8" name="תמונה 7">
            <a:extLst>
              <a:ext uri="{FF2B5EF4-FFF2-40B4-BE49-F238E27FC236}">
                <a16:creationId xmlns:a16="http://schemas.microsoft.com/office/drawing/2014/main" id="{E254727A-61C1-490E-8DE0-4AA38175D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522267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02DF31D4-FBB8-45B5-A391-867EAEE3E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
        <p:nvSpPr>
          <p:cNvPr id="2" name="כותרת 1"/>
          <p:cNvSpPr>
            <a:spLocks noGrp="1"/>
          </p:cNvSpPr>
          <p:nvPr>
            <p:ph type="title"/>
          </p:nvPr>
        </p:nvSpPr>
        <p:spPr>
          <a:xfrm flipH="1">
            <a:off x="2393670" y="404664"/>
            <a:ext cx="8686801" cy="807368"/>
          </a:xfrm>
        </p:spPr>
        <p:txBody>
          <a:bodyPr rtlCol="1">
            <a:normAutofit fontScale="90000"/>
          </a:bodyPr>
          <a:lstStyle/>
          <a:p>
            <a:pPr algn="r" rtl="1"/>
            <a:r>
              <a:rPr lang="he-IL" dirty="0"/>
              <a:t>פתרון הבעיה – שלב א': </a:t>
            </a:r>
            <a:br>
              <a:rPr lang="he-IL" dirty="0"/>
            </a:br>
            <a:r>
              <a:rPr lang="he-IL" sz="2700" b="0" dirty="0"/>
              <a:t>כל יורש מקבל בדיוק את חלקו</a:t>
            </a:r>
            <a:endParaRPr lang="he-IL" b="0" dirty="0"/>
          </a:p>
        </p:txBody>
      </p:sp>
      <p:sp>
        <p:nvSpPr>
          <p:cNvPr id="7" name="מציין מיקום תוכן 6">
            <a:extLst>
              <a:ext uri="{FF2B5EF4-FFF2-40B4-BE49-F238E27FC236}">
                <a16:creationId xmlns:a16="http://schemas.microsoft.com/office/drawing/2014/main" id="{62CE5490-BAFE-4877-ADF0-C72EF74E86A0}"/>
              </a:ext>
            </a:extLst>
          </p:cNvPr>
          <p:cNvSpPr>
            <a:spLocks noGrp="1"/>
          </p:cNvSpPr>
          <p:nvPr>
            <p:ph sz="half" idx="1"/>
          </p:nvPr>
        </p:nvSpPr>
        <p:spPr>
          <a:xfrm flipH="1">
            <a:off x="1298743" y="1239413"/>
            <a:ext cx="9781728" cy="1051682"/>
          </a:xfrm>
        </p:spPr>
        <p:txBody>
          <a:bodyPr>
            <a:normAutofit/>
          </a:bodyPr>
          <a:lstStyle/>
          <a:p>
            <a:pPr marL="0" indent="0">
              <a:buNone/>
            </a:pPr>
            <a:r>
              <a:rPr lang="he-IL" sz="1600" dirty="0"/>
              <a:t>בטבלה זו ההקצאה לכל היורשים עם תשלומי האיזון שעליהם לשלם (בסוגריים) או לקבל.</a:t>
            </a:r>
          </a:p>
          <a:p>
            <a:pPr marL="45720" indent="0">
              <a:lnSpc>
                <a:spcPct val="100000"/>
              </a:lnSpc>
              <a:buNone/>
            </a:pPr>
            <a:r>
              <a:rPr lang="he-IL" sz="1600" dirty="0"/>
              <a:t>עקב חילוקי הדעות בין היורשים נוצרה, באורח פלא, קופה חיובית בגובה של 850 </a:t>
            </a:r>
            <a:r>
              <a:rPr lang="he-IL" sz="1600" dirty="0" err="1"/>
              <a:t>א"שח</a:t>
            </a:r>
            <a:r>
              <a:rPr lang="he-IL" sz="1600" dirty="0"/>
              <a:t> אשר תשמש לסילוק הקנאה וחלוקה חוזרת ליורשים.</a:t>
            </a:r>
          </a:p>
        </p:txBody>
      </p:sp>
      <p:graphicFrame>
        <p:nvGraphicFramePr>
          <p:cNvPr id="3" name="טבלה 2">
            <a:extLst>
              <a:ext uri="{FF2B5EF4-FFF2-40B4-BE49-F238E27FC236}">
                <a16:creationId xmlns:a16="http://schemas.microsoft.com/office/drawing/2014/main" id="{141582CF-5A2B-48D1-BC13-119897D7EAA0}"/>
              </a:ext>
            </a:extLst>
          </p:cNvPr>
          <p:cNvGraphicFramePr>
            <a:graphicFrameLocks noGrp="1"/>
          </p:cNvGraphicFramePr>
          <p:nvPr>
            <p:extLst>
              <p:ext uri="{D42A27DB-BD31-4B8C-83A1-F6EECF244321}">
                <p14:modId xmlns:p14="http://schemas.microsoft.com/office/powerpoint/2010/main" val="3017839270"/>
              </p:ext>
            </p:extLst>
          </p:nvPr>
        </p:nvGraphicFramePr>
        <p:xfrm>
          <a:off x="777581" y="2318476"/>
          <a:ext cx="10824052" cy="3734742"/>
        </p:xfrm>
        <a:graphic>
          <a:graphicData uri="http://schemas.openxmlformats.org/drawingml/2006/table">
            <a:tbl>
              <a:tblPr/>
              <a:tblGrid>
                <a:gridCol w="1269239">
                  <a:extLst>
                    <a:ext uri="{9D8B030D-6E8A-4147-A177-3AD203B41FA5}">
                      <a16:colId xmlns:a16="http://schemas.microsoft.com/office/drawing/2014/main" val="1221003037"/>
                    </a:ext>
                  </a:extLst>
                </a:gridCol>
                <a:gridCol w="1136650">
                  <a:extLst>
                    <a:ext uri="{9D8B030D-6E8A-4147-A177-3AD203B41FA5}">
                      <a16:colId xmlns:a16="http://schemas.microsoft.com/office/drawing/2014/main" val="928525442"/>
                    </a:ext>
                  </a:extLst>
                </a:gridCol>
                <a:gridCol w="1067843">
                  <a:extLst>
                    <a:ext uri="{9D8B030D-6E8A-4147-A177-3AD203B41FA5}">
                      <a16:colId xmlns:a16="http://schemas.microsoft.com/office/drawing/2014/main" val="826361390"/>
                    </a:ext>
                  </a:extLst>
                </a:gridCol>
                <a:gridCol w="1067843">
                  <a:extLst>
                    <a:ext uri="{9D8B030D-6E8A-4147-A177-3AD203B41FA5}">
                      <a16:colId xmlns:a16="http://schemas.microsoft.com/office/drawing/2014/main" val="3074115354"/>
                    </a:ext>
                  </a:extLst>
                </a:gridCol>
                <a:gridCol w="1067843">
                  <a:extLst>
                    <a:ext uri="{9D8B030D-6E8A-4147-A177-3AD203B41FA5}">
                      <a16:colId xmlns:a16="http://schemas.microsoft.com/office/drawing/2014/main" val="1914497090"/>
                    </a:ext>
                  </a:extLst>
                </a:gridCol>
                <a:gridCol w="1067843">
                  <a:extLst>
                    <a:ext uri="{9D8B030D-6E8A-4147-A177-3AD203B41FA5}">
                      <a16:colId xmlns:a16="http://schemas.microsoft.com/office/drawing/2014/main" val="2012492827"/>
                    </a:ext>
                  </a:extLst>
                </a:gridCol>
                <a:gridCol w="1067843">
                  <a:extLst>
                    <a:ext uri="{9D8B030D-6E8A-4147-A177-3AD203B41FA5}">
                      <a16:colId xmlns:a16="http://schemas.microsoft.com/office/drawing/2014/main" val="1095753730"/>
                    </a:ext>
                  </a:extLst>
                </a:gridCol>
                <a:gridCol w="1067843">
                  <a:extLst>
                    <a:ext uri="{9D8B030D-6E8A-4147-A177-3AD203B41FA5}">
                      <a16:colId xmlns:a16="http://schemas.microsoft.com/office/drawing/2014/main" val="3224445146"/>
                    </a:ext>
                  </a:extLst>
                </a:gridCol>
                <a:gridCol w="1067843">
                  <a:extLst>
                    <a:ext uri="{9D8B030D-6E8A-4147-A177-3AD203B41FA5}">
                      <a16:colId xmlns:a16="http://schemas.microsoft.com/office/drawing/2014/main" val="3069328525"/>
                    </a:ext>
                  </a:extLst>
                </a:gridCol>
                <a:gridCol w="943262">
                  <a:extLst>
                    <a:ext uri="{9D8B030D-6E8A-4147-A177-3AD203B41FA5}">
                      <a16:colId xmlns:a16="http://schemas.microsoft.com/office/drawing/2014/main" val="27078731"/>
                    </a:ext>
                  </a:extLst>
                </a:gridCol>
              </a:tblGrid>
              <a:tr h="258159">
                <a:tc>
                  <a:txBody>
                    <a:bodyPr/>
                    <a:lstStyle/>
                    <a:p>
                      <a:pPr algn="l" fontAlgn="b"/>
                      <a:r>
                        <a:rPr lang="en-US" sz="1600" b="0" i="0" u="none" strike="noStrike">
                          <a:solidFill>
                            <a:srgbClr val="000000"/>
                          </a:solidFill>
                          <a:effectLst/>
                          <a:latin typeface="Calibri" panose="020F0502020204030204" pitchFamily="34" charset="0"/>
                        </a:rPr>
                        <a:t>Property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Appraiser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12272"/>
                  </a:ext>
                </a:extLst>
              </a:tr>
              <a:tr h="258159">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360851"/>
                  </a:ext>
                </a:extLst>
              </a:tr>
              <a:tr h="306174">
                <a:tc>
                  <a:txBody>
                    <a:bodyPr/>
                    <a:lstStyle/>
                    <a:p>
                      <a:pPr algn="l" fontAlgn="b"/>
                      <a:r>
                        <a:rPr lang="en-US" sz="1600" b="0" i="0" u="none" strike="noStrike">
                          <a:solidFill>
                            <a:srgbClr val="000000"/>
                          </a:solidFill>
                          <a:effectLst/>
                          <a:latin typeface="Calibri" panose="020F0502020204030204" pitchFamily="34" charset="0"/>
                        </a:rPr>
                        <a:t>flat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657047"/>
                  </a:ext>
                </a:extLst>
              </a:tr>
              <a:tr h="258159">
                <a:tc>
                  <a:txBody>
                    <a:bodyPr/>
                    <a:lstStyle/>
                    <a:p>
                      <a:pPr algn="l" fontAlgn="b"/>
                      <a:r>
                        <a:rPr lang="en-US" sz="1600" b="0" i="0" u="none" strike="noStrike">
                          <a:solidFill>
                            <a:srgbClr val="000000"/>
                          </a:solidFill>
                          <a:effectLst/>
                          <a:latin typeface="Calibri" panose="020F0502020204030204" pitchFamily="34" charset="0"/>
                        </a:rPr>
                        <a:t>flat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₪1,900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630369"/>
                  </a:ext>
                </a:extLst>
              </a:tr>
              <a:tr h="258159">
                <a:tc>
                  <a:txBody>
                    <a:bodyPr/>
                    <a:lstStyle/>
                    <a:p>
                      <a:pPr algn="l" fontAlgn="b"/>
                      <a:r>
                        <a:rPr lang="en-US" sz="1600" b="0" i="0" u="none" strike="noStrike">
                          <a:solidFill>
                            <a:srgbClr val="000000"/>
                          </a:solidFill>
                          <a:effectLst/>
                          <a:latin typeface="Calibri" panose="020F0502020204030204" pitchFamily="34" charset="0"/>
                        </a:rPr>
                        <a:t>flat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689127"/>
                  </a:ext>
                </a:extLst>
              </a:tr>
              <a:tr h="258159">
                <a:tc>
                  <a:txBody>
                    <a:bodyPr/>
                    <a:lstStyle/>
                    <a:p>
                      <a:pPr algn="l" fontAlgn="b"/>
                      <a:r>
                        <a:rPr lang="en-US" sz="1600" b="0" i="0" u="none" strike="noStrike">
                          <a:solidFill>
                            <a:srgbClr val="000000"/>
                          </a:solidFill>
                          <a:effectLst/>
                          <a:latin typeface="Calibri" panose="020F0502020204030204" pitchFamily="34" charset="0"/>
                        </a:rPr>
                        <a:t>flat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highlight>
                            <a:srgbClr val="FFFF00"/>
                          </a:highligh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960418"/>
                  </a:ext>
                </a:extLst>
              </a:tr>
              <a:tr h="258159">
                <a:tc>
                  <a:txBody>
                    <a:bodyPr/>
                    <a:lstStyle/>
                    <a:p>
                      <a:pPr algn="l" fontAlgn="b"/>
                      <a:r>
                        <a:rPr lang="en-US" sz="1600" b="0" i="0" u="none" strike="noStrike">
                          <a:solidFill>
                            <a:srgbClr val="000000"/>
                          </a:solidFill>
                          <a:effectLst/>
                          <a:latin typeface="Calibri" panose="020F0502020204030204" pitchFamily="34" charset="0"/>
                        </a:rPr>
                        <a:t>flat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638751"/>
                  </a:ext>
                </a:extLst>
              </a:tr>
              <a:tr h="258159">
                <a:tc>
                  <a:txBody>
                    <a:bodyPr/>
                    <a:lstStyle/>
                    <a:p>
                      <a:pPr algn="l" fontAlgn="b"/>
                      <a:r>
                        <a:rPr lang="en-US" sz="1600" b="0" i="0" u="none" strike="noStrike">
                          <a:solidFill>
                            <a:srgbClr val="000000"/>
                          </a:solidFill>
                          <a:effectLst/>
                          <a:latin typeface="Calibri" panose="020F0502020204030204" pitchFamily="34" charset="0"/>
                        </a:rPr>
                        <a:t>flat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340734"/>
                  </a:ext>
                </a:extLst>
              </a:tr>
              <a:tr h="258159">
                <a:tc>
                  <a:txBody>
                    <a:bodyPr/>
                    <a:lstStyle/>
                    <a:p>
                      <a:pPr algn="l" fontAlgn="b"/>
                      <a:r>
                        <a:rPr lang="en-US" sz="1600" b="0" i="0" u="none" strike="noStrike">
                          <a:solidFill>
                            <a:srgbClr val="000000"/>
                          </a:solidFill>
                          <a:effectLst/>
                          <a:latin typeface="Calibri" panose="020F0502020204030204" pitchFamily="34" charset="0"/>
                        </a:rPr>
                        <a:t>flat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688132"/>
                  </a:ext>
                </a:extLst>
              </a:tr>
              <a:tr h="124841">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845681"/>
                  </a:ext>
                </a:extLst>
              </a:tr>
              <a:tr h="258159">
                <a:tc>
                  <a:txBody>
                    <a:bodyPr/>
                    <a:lstStyle/>
                    <a:p>
                      <a:pPr algn="l" fontAlgn="b"/>
                      <a:r>
                        <a:rPr lang="en-US" sz="1600" b="0" i="0" u="none" strike="noStrike">
                          <a:solidFill>
                            <a:srgbClr val="000000"/>
                          </a:solidFill>
                          <a:effectLst/>
                          <a:latin typeface="Calibri" panose="020F0502020204030204" pitchFamily="34" charset="0"/>
                        </a:rPr>
                        <a:t>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708462"/>
                  </a:ext>
                </a:extLst>
              </a:tr>
              <a:tr h="305581">
                <a:tc>
                  <a:txBody>
                    <a:bodyPr/>
                    <a:lstStyle/>
                    <a:p>
                      <a:pPr algn="l" fontAlgn="b"/>
                      <a:r>
                        <a:rPr lang="en-US" sz="1600" b="0" i="0" u="none" strike="noStrike">
                          <a:solidFill>
                            <a:srgbClr val="000000"/>
                          </a:solidFill>
                          <a:effectLst/>
                          <a:latin typeface="Calibri" panose="020F0502020204030204" pitchFamily="34" charset="0"/>
                        </a:rPr>
                        <a:t>Percent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₪2,416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₪2,416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609818"/>
                  </a:ext>
                </a:extLst>
              </a:tr>
              <a:tr h="288032">
                <a:tc>
                  <a:txBody>
                    <a:bodyPr/>
                    <a:lstStyle/>
                    <a:p>
                      <a:pPr algn="l" fontAlgn="b"/>
                      <a:r>
                        <a:rPr lang="en-US" sz="1600" b="0" i="0" u="none" strike="noStrike">
                          <a:solidFill>
                            <a:srgbClr val="000000"/>
                          </a:solidFill>
                          <a:effectLst/>
                          <a:latin typeface="Calibri" panose="020F0502020204030204" pitchFamily="34" charset="0"/>
                        </a:rPr>
                        <a:t>Selected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810662"/>
                  </a:ext>
                </a:extLst>
              </a:tr>
              <a:tr h="258159">
                <a:tc>
                  <a:txBody>
                    <a:bodyPr/>
                    <a:lstStyle/>
                    <a:p>
                      <a:pPr algn="l" fontAlgn="b"/>
                      <a:r>
                        <a:rPr lang="en-US" sz="1600" b="0" i="0" u="none" strike="noStrike">
                          <a:solidFill>
                            <a:srgbClr val="000000"/>
                          </a:solidFill>
                          <a:effectLst/>
                          <a:latin typeface="Calibri" panose="020F0502020204030204" pitchFamily="34" charset="0"/>
                        </a:rPr>
                        <a:t>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997199"/>
                  </a:ext>
                </a:extLst>
              </a:tr>
            </a:tbl>
          </a:graphicData>
        </a:graphic>
      </p:graphicFrame>
    </p:spTree>
    <p:extLst>
      <p:ext uri="{BB962C8B-B14F-4D97-AF65-F5344CB8AC3E}">
        <p14:creationId xmlns:p14="http://schemas.microsoft.com/office/powerpoint/2010/main" val="1796119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393670" y="404664"/>
            <a:ext cx="8686801" cy="807368"/>
          </a:xfrm>
        </p:spPr>
        <p:txBody>
          <a:bodyPr rtlCol="1">
            <a:normAutofit fontScale="90000"/>
          </a:bodyPr>
          <a:lstStyle/>
          <a:p>
            <a:pPr algn="r" rtl="1"/>
            <a:r>
              <a:rPr lang="he-IL" dirty="0"/>
              <a:t>פתרון הבעיה – שלב ב': </a:t>
            </a:r>
            <a:br>
              <a:rPr lang="he-IL" dirty="0"/>
            </a:br>
            <a:r>
              <a:rPr lang="he-IL" sz="2700" b="0" dirty="0"/>
              <a:t>בדיקת הקנאה הצולבת</a:t>
            </a:r>
            <a:endParaRPr lang="he-IL" b="0" dirty="0"/>
          </a:p>
        </p:txBody>
      </p:sp>
      <p:sp>
        <p:nvSpPr>
          <p:cNvPr id="7" name="מציין מיקום תוכן 6">
            <a:extLst>
              <a:ext uri="{FF2B5EF4-FFF2-40B4-BE49-F238E27FC236}">
                <a16:creationId xmlns:a16="http://schemas.microsoft.com/office/drawing/2014/main" id="{62CE5490-BAFE-4877-ADF0-C72EF74E86A0}"/>
              </a:ext>
            </a:extLst>
          </p:cNvPr>
          <p:cNvSpPr>
            <a:spLocks noGrp="1"/>
          </p:cNvSpPr>
          <p:nvPr>
            <p:ph sz="half" idx="1"/>
          </p:nvPr>
        </p:nvSpPr>
        <p:spPr>
          <a:xfrm flipH="1">
            <a:off x="1298743" y="1239413"/>
            <a:ext cx="9781728" cy="605411"/>
          </a:xfrm>
        </p:spPr>
        <p:txBody>
          <a:bodyPr>
            <a:normAutofit/>
          </a:bodyPr>
          <a:lstStyle/>
          <a:p>
            <a:pPr marL="0" indent="0">
              <a:buNone/>
            </a:pPr>
            <a:r>
              <a:rPr lang="he-IL" sz="1600" dirty="0"/>
              <a:t>בטבלה הבאה מופיעים כל היורשים כאשר כל אחד מהיורשים בוחן את מה שקיבל היורש האחר אולם לפי הערכותיו הוא. נמצא כי יורש מספר 4</a:t>
            </a:r>
            <a:r>
              <a:rPr lang="en-US" sz="1600" dirty="0"/>
              <a:t> </a:t>
            </a:r>
            <a:r>
              <a:rPr lang="he-IL" sz="1600" dirty="0"/>
              <a:t> מקנא ביורש מספר 3</a:t>
            </a:r>
            <a:r>
              <a:rPr lang="en-US" sz="1600" dirty="0"/>
              <a:t> </a:t>
            </a:r>
            <a:r>
              <a:rPr lang="he-IL" sz="1600" dirty="0"/>
              <a:t> כמופיע בסימון בטבלה הבאה:</a:t>
            </a:r>
          </a:p>
        </p:txBody>
      </p:sp>
      <p:graphicFrame>
        <p:nvGraphicFramePr>
          <p:cNvPr id="5" name="טבלה 4">
            <a:extLst>
              <a:ext uri="{FF2B5EF4-FFF2-40B4-BE49-F238E27FC236}">
                <a16:creationId xmlns:a16="http://schemas.microsoft.com/office/drawing/2014/main" id="{DEF400EA-8758-46E4-A3E5-252374C73461}"/>
              </a:ext>
            </a:extLst>
          </p:cNvPr>
          <p:cNvGraphicFramePr>
            <a:graphicFrameLocks noGrp="1"/>
          </p:cNvGraphicFramePr>
          <p:nvPr>
            <p:extLst>
              <p:ext uri="{D42A27DB-BD31-4B8C-83A1-F6EECF244321}">
                <p14:modId xmlns:p14="http://schemas.microsoft.com/office/powerpoint/2010/main" val="1227426006"/>
              </p:ext>
            </p:extLst>
          </p:nvPr>
        </p:nvGraphicFramePr>
        <p:xfrm>
          <a:off x="3718148" y="1988839"/>
          <a:ext cx="6912768" cy="3024336"/>
        </p:xfrm>
        <a:graphic>
          <a:graphicData uri="http://schemas.openxmlformats.org/drawingml/2006/table">
            <a:tbl>
              <a:tblPr/>
              <a:tblGrid>
                <a:gridCol w="864096">
                  <a:extLst>
                    <a:ext uri="{9D8B030D-6E8A-4147-A177-3AD203B41FA5}">
                      <a16:colId xmlns:a16="http://schemas.microsoft.com/office/drawing/2014/main" val="961334049"/>
                    </a:ext>
                  </a:extLst>
                </a:gridCol>
                <a:gridCol w="864096">
                  <a:extLst>
                    <a:ext uri="{9D8B030D-6E8A-4147-A177-3AD203B41FA5}">
                      <a16:colId xmlns:a16="http://schemas.microsoft.com/office/drawing/2014/main" val="479041757"/>
                    </a:ext>
                  </a:extLst>
                </a:gridCol>
                <a:gridCol w="864096">
                  <a:extLst>
                    <a:ext uri="{9D8B030D-6E8A-4147-A177-3AD203B41FA5}">
                      <a16:colId xmlns:a16="http://schemas.microsoft.com/office/drawing/2014/main" val="40978906"/>
                    </a:ext>
                  </a:extLst>
                </a:gridCol>
                <a:gridCol w="864096">
                  <a:extLst>
                    <a:ext uri="{9D8B030D-6E8A-4147-A177-3AD203B41FA5}">
                      <a16:colId xmlns:a16="http://schemas.microsoft.com/office/drawing/2014/main" val="3766164464"/>
                    </a:ext>
                  </a:extLst>
                </a:gridCol>
                <a:gridCol w="864096">
                  <a:extLst>
                    <a:ext uri="{9D8B030D-6E8A-4147-A177-3AD203B41FA5}">
                      <a16:colId xmlns:a16="http://schemas.microsoft.com/office/drawing/2014/main" val="608849291"/>
                    </a:ext>
                  </a:extLst>
                </a:gridCol>
                <a:gridCol w="864096">
                  <a:extLst>
                    <a:ext uri="{9D8B030D-6E8A-4147-A177-3AD203B41FA5}">
                      <a16:colId xmlns:a16="http://schemas.microsoft.com/office/drawing/2014/main" val="1061685928"/>
                    </a:ext>
                  </a:extLst>
                </a:gridCol>
                <a:gridCol w="864096">
                  <a:extLst>
                    <a:ext uri="{9D8B030D-6E8A-4147-A177-3AD203B41FA5}">
                      <a16:colId xmlns:a16="http://schemas.microsoft.com/office/drawing/2014/main" val="496318439"/>
                    </a:ext>
                  </a:extLst>
                </a:gridCol>
                <a:gridCol w="864096">
                  <a:extLst>
                    <a:ext uri="{9D8B030D-6E8A-4147-A177-3AD203B41FA5}">
                      <a16:colId xmlns:a16="http://schemas.microsoft.com/office/drawing/2014/main" val="1593528222"/>
                    </a:ext>
                  </a:extLst>
                </a:gridCol>
              </a:tblGrid>
              <a:tr h="378042">
                <a:tc>
                  <a:txBody>
                    <a:bodyPr/>
                    <a:lstStyle/>
                    <a:p>
                      <a:pPr algn="l" fontAlgn="b"/>
                      <a:r>
                        <a:rPr lang="en-US" sz="1400" b="0" i="0" u="none" strike="noStrike">
                          <a:solidFill>
                            <a:srgbClr val="000000"/>
                          </a:solidFill>
                          <a:effectLst/>
                          <a:latin typeface="Calibri" panose="020F0502020204030204" pitchFamily="34" charset="0"/>
                        </a:rPr>
                        <a:t>Owners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584301"/>
                  </a:ext>
                </a:extLst>
              </a:tr>
              <a:tr h="378042">
                <a:tc>
                  <a:txBody>
                    <a:bodyPr/>
                    <a:lstStyle/>
                    <a:p>
                      <a:pPr algn="l" fontAlgn="b"/>
                      <a:r>
                        <a:rPr lang="en-US" sz="14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1,661.00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1,702.91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1,859.45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1,732.18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2,270.55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2,270.55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1,948.82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469117"/>
                  </a:ext>
                </a:extLst>
              </a:tr>
              <a:tr h="378042">
                <a:tc>
                  <a:txBody>
                    <a:bodyPr/>
                    <a:lstStyle/>
                    <a:p>
                      <a:pPr algn="l" fontAlgn="b"/>
                      <a:r>
                        <a:rPr lang="en-US" sz="14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1,477.67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1,812.00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1,880.67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1,939.00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2,282.67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2,416.00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2,425.33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911001"/>
                  </a:ext>
                </a:extLst>
              </a:tr>
              <a:tr h="378042">
                <a:tc>
                  <a:txBody>
                    <a:bodyPr/>
                    <a:lstStyle/>
                    <a:p>
                      <a:pPr algn="l" fontAlgn="b"/>
                      <a:r>
                        <a:rPr lang="en-US" sz="14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1,503.86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1,726.29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chemeClr val="accent3"/>
                          </a:solidFill>
                          <a:effectLst/>
                          <a:latin typeface="Calibri" panose="020F0502020204030204" pitchFamily="34" charset="0"/>
                        </a:rPr>
                        <a:t>2,214.00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he-IL" sz="1400" b="0" i="0" u="none" strike="noStrike" dirty="0">
                          <a:solidFill>
                            <a:srgbClr val="000000"/>
                          </a:solidFill>
                          <a:effectLst/>
                          <a:latin typeface="Calibri" panose="020F0502020204030204" pitchFamily="34" charset="0"/>
                        </a:rPr>
                        <a:t>2,358.86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2,301.71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2,324.14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525515"/>
                  </a:ext>
                </a:extLst>
              </a:tr>
              <a:tr h="378042">
                <a:tc>
                  <a:txBody>
                    <a:bodyPr/>
                    <a:lstStyle/>
                    <a:p>
                      <a:pPr algn="l" fontAlgn="b"/>
                      <a:r>
                        <a:rPr lang="en-US" sz="1400" b="0" i="0" u="none" strike="noStrike">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1,661.00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1,554.86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2,014.00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1" i="0" u="none" strike="noStrike" dirty="0">
                          <a:solidFill>
                            <a:schemeClr val="accent1">
                              <a:lumMod val="60000"/>
                              <a:lumOff val="40000"/>
                            </a:schemeClr>
                          </a:solidFill>
                          <a:effectLst/>
                          <a:latin typeface="Calibri" panose="020F0502020204030204" pitchFamily="34" charset="0"/>
                        </a:rPr>
                        <a:t>2,114.00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he-IL" sz="1400" b="0" i="0" u="none" strike="noStrike" dirty="0">
                          <a:solidFill>
                            <a:srgbClr val="000000"/>
                          </a:solidFill>
                          <a:effectLst/>
                          <a:latin typeface="Calibri" panose="020F0502020204030204" pitchFamily="34" charset="0"/>
                        </a:rPr>
                        <a:t>2,187.43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2,130.29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2,384.86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114934"/>
                  </a:ext>
                </a:extLst>
              </a:tr>
              <a:tr h="378042">
                <a:tc>
                  <a:txBody>
                    <a:bodyPr/>
                    <a:lstStyle/>
                    <a:p>
                      <a:pPr algn="l" fontAlgn="b"/>
                      <a:r>
                        <a:rPr lang="en-US" sz="14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1,523.50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1,812.00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2,026.50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1,939.00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2,416.00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2,166.00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2,567.00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466927"/>
                  </a:ext>
                </a:extLst>
              </a:tr>
              <a:tr h="378042">
                <a:tc>
                  <a:txBody>
                    <a:bodyPr/>
                    <a:lstStyle/>
                    <a:p>
                      <a:pPr algn="l" fontAlgn="b"/>
                      <a:r>
                        <a:rPr lang="en-US" sz="14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1,661.00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1,587.00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2,026.50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2,026.50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2,366.00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2,416.00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2,567.00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80239"/>
                  </a:ext>
                </a:extLst>
              </a:tr>
              <a:tr h="378042">
                <a:tc>
                  <a:txBody>
                    <a:bodyPr/>
                    <a:lstStyle/>
                    <a:p>
                      <a:pPr algn="l" fontAlgn="b"/>
                      <a:r>
                        <a:rPr lang="en-US" sz="1400" b="0" i="0" u="none" strike="noStrike">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1,499.24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1,776.71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1,990.47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1,949.29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2,086.59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2,274.82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2,567.00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678825"/>
                  </a:ext>
                </a:extLst>
              </a:tr>
            </a:tbl>
          </a:graphicData>
        </a:graphic>
      </p:graphicFrame>
      <p:sp>
        <p:nvSpPr>
          <p:cNvPr id="8" name="מציין מיקום תוכן 6">
            <a:extLst>
              <a:ext uri="{FF2B5EF4-FFF2-40B4-BE49-F238E27FC236}">
                <a16:creationId xmlns:a16="http://schemas.microsoft.com/office/drawing/2014/main" id="{98EAD650-6196-4D86-A5F0-79EE1702E597}"/>
              </a:ext>
            </a:extLst>
          </p:cNvPr>
          <p:cNvSpPr txBox="1">
            <a:spLocks/>
          </p:cNvSpPr>
          <p:nvPr/>
        </p:nvSpPr>
        <p:spPr>
          <a:xfrm flipH="1">
            <a:off x="1298743" y="5315881"/>
            <a:ext cx="9781728" cy="605411"/>
          </a:xfrm>
          <a:prstGeom prst="rect">
            <a:avLst/>
          </a:prstGeom>
        </p:spPr>
        <p:txBody>
          <a:bodyPr vert="horz" lIns="91440" tIns="45720" rIns="91440" bIns="45720" rtlCol="1">
            <a:normAutofit fontScale="92500"/>
          </a:bodyPr>
          <a:lst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buFont typeface="Arial" pitchFamily="34" charset="0"/>
              <a:buNone/>
            </a:pPr>
            <a:r>
              <a:rPr lang="he-IL" sz="1600" dirty="0"/>
              <a:t>חלקו של </a:t>
            </a:r>
            <a:r>
              <a:rPr lang="he-IL" sz="1600" dirty="0">
                <a:solidFill>
                  <a:schemeClr val="accent1">
                    <a:lumMod val="60000"/>
                    <a:lumOff val="40000"/>
                  </a:schemeClr>
                </a:solidFill>
              </a:rPr>
              <a:t>יורש מספר 4 הוא 2,114,000 ₪ </a:t>
            </a:r>
            <a:r>
              <a:rPr lang="he-IL" sz="1600" dirty="0"/>
              <a:t>לעומת זאת, לפי הערכים שהוא נתן לנכסים</a:t>
            </a:r>
            <a:r>
              <a:rPr lang="he-IL" sz="1600" dirty="0">
                <a:solidFill>
                  <a:schemeClr val="accent3"/>
                </a:solidFill>
              </a:rPr>
              <a:t> </a:t>
            </a:r>
            <a:r>
              <a:rPr lang="he-IL" sz="1600" b="1" dirty="0">
                <a:solidFill>
                  <a:schemeClr val="accent3"/>
                </a:solidFill>
              </a:rPr>
              <a:t>יורש מספר 3 קיבל נכסים בשווי של 2,214,000 ₪</a:t>
            </a:r>
            <a:r>
              <a:rPr lang="he-IL" sz="1600" dirty="0"/>
              <a:t>. שיעור הקנאה הוא ההפרש ובגבולות של כ-5%. בין שאר היורשים אין קנאה צולבת.</a:t>
            </a:r>
          </a:p>
        </p:txBody>
      </p:sp>
      <p:pic>
        <p:nvPicPr>
          <p:cNvPr id="9" name="תמונה 8">
            <a:extLst>
              <a:ext uri="{FF2B5EF4-FFF2-40B4-BE49-F238E27FC236}">
                <a16:creationId xmlns:a16="http://schemas.microsoft.com/office/drawing/2014/main" id="{45B351D4-7A2C-4C5C-97E2-8F56FA1E7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478207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393670" y="404664"/>
            <a:ext cx="8686801" cy="807368"/>
          </a:xfrm>
        </p:spPr>
        <p:txBody>
          <a:bodyPr rtlCol="1">
            <a:normAutofit fontScale="90000"/>
          </a:bodyPr>
          <a:lstStyle/>
          <a:p>
            <a:pPr algn="r" rtl="1"/>
            <a:r>
              <a:rPr lang="he-IL" dirty="0"/>
              <a:t>פתרון הבעיה – שלב ג': </a:t>
            </a:r>
            <a:br>
              <a:rPr lang="he-IL" dirty="0"/>
            </a:br>
            <a:r>
              <a:rPr lang="he-IL" sz="2700" b="0" dirty="0"/>
              <a:t>סילוק הקנאה</a:t>
            </a:r>
            <a:endParaRPr lang="he-IL" b="0" dirty="0"/>
          </a:p>
        </p:txBody>
      </p:sp>
      <p:sp>
        <p:nvSpPr>
          <p:cNvPr id="7" name="מציין מיקום תוכן 6">
            <a:extLst>
              <a:ext uri="{FF2B5EF4-FFF2-40B4-BE49-F238E27FC236}">
                <a16:creationId xmlns:a16="http://schemas.microsoft.com/office/drawing/2014/main" id="{62CE5490-BAFE-4877-ADF0-C72EF74E86A0}"/>
              </a:ext>
            </a:extLst>
          </p:cNvPr>
          <p:cNvSpPr>
            <a:spLocks noGrp="1"/>
          </p:cNvSpPr>
          <p:nvPr>
            <p:ph sz="half" idx="1"/>
          </p:nvPr>
        </p:nvSpPr>
        <p:spPr>
          <a:xfrm flipH="1">
            <a:off x="1298743" y="1239413"/>
            <a:ext cx="9781728" cy="605411"/>
          </a:xfrm>
        </p:spPr>
        <p:txBody>
          <a:bodyPr>
            <a:normAutofit fontScale="92500" lnSpcReduction="20000"/>
          </a:bodyPr>
          <a:lstStyle/>
          <a:p>
            <a:pPr marL="0" indent="0">
              <a:buNone/>
            </a:pPr>
            <a:r>
              <a:rPr lang="he-IL" sz="1600" dirty="0"/>
              <a:t>לאחר הבקשה מהמערכת לפתור את בעיית הקנאה תוך שימוש בחלק מכספי הקופה, מבצעת המערכת כמה פעולות שבכל אחת מהן נבחנת ההשפעה על יורש אחר. התוצאה הסופית היא שנקבע סכום פיצוי לסילוק הקנאה כמפורט בטבלה הבאה:</a:t>
            </a:r>
          </a:p>
        </p:txBody>
      </p:sp>
      <p:sp>
        <p:nvSpPr>
          <p:cNvPr id="8" name="מציין מיקום תוכן 6">
            <a:extLst>
              <a:ext uri="{FF2B5EF4-FFF2-40B4-BE49-F238E27FC236}">
                <a16:creationId xmlns:a16="http://schemas.microsoft.com/office/drawing/2014/main" id="{98EAD650-6196-4D86-A5F0-79EE1702E597}"/>
              </a:ext>
            </a:extLst>
          </p:cNvPr>
          <p:cNvSpPr txBox="1">
            <a:spLocks/>
          </p:cNvSpPr>
          <p:nvPr/>
        </p:nvSpPr>
        <p:spPr>
          <a:xfrm flipH="1">
            <a:off x="1298743" y="5847925"/>
            <a:ext cx="9781728" cy="821435"/>
          </a:xfrm>
          <a:prstGeom prst="rect">
            <a:avLst/>
          </a:prstGeom>
        </p:spPr>
        <p:txBody>
          <a:bodyPr vert="horz" lIns="91440" tIns="45720" rIns="91440" bIns="45720" rtlCol="1">
            <a:normAutofit/>
          </a:bodyPr>
          <a:lstStyle>
            <a:lvl1pPr marL="274320" indent="-228600" algn="r" defTabSz="914400" rtl="1"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77724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960120" indent="-18288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1097280" indent="-137160" algn="r" defTabSz="914400" rtl="1"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123444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r" defTabSz="914400" rtl="1"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buFont typeface="Arial" pitchFamily="34" charset="0"/>
              <a:buNone/>
            </a:pPr>
            <a:r>
              <a:rPr lang="he-IL" sz="1600" dirty="0"/>
              <a:t>מערכת </a:t>
            </a:r>
            <a:r>
              <a:rPr lang="he-IL" sz="1600" dirty="0" err="1"/>
              <a:t>נמסיס</a:t>
            </a:r>
            <a:r>
              <a:rPr lang="he-IL" sz="1600" dirty="0"/>
              <a:t> ביצעה שלושה מהלכים של סילוק הקנאה שבסיכומם הופרשו 178,570 ₪ לסילוק הקנאה של יורש מספר 4 ושל יורש מספר 1 (קנאה חדשה שנוצרה במהלך הפתרון). נותר בקופה סך של 671,430 ₪ המיועדים לחלוקה חוזרת.</a:t>
            </a:r>
          </a:p>
        </p:txBody>
      </p:sp>
      <p:graphicFrame>
        <p:nvGraphicFramePr>
          <p:cNvPr id="4" name="טבלה 3">
            <a:extLst>
              <a:ext uri="{FF2B5EF4-FFF2-40B4-BE49-F238E27FC236}">
                <a16:creationId xmlns:a16="http://schemas.microsoft.com/office/drawing/2014/main" id="{45C14BB1-00FF-42E7-B3D6-7EAB31FD7F49}"/>
              </a:ext>
            </a:extLst>
          </p:cNvPr>
          <p:cNvGraphicFramePr>
            <a:graphicFrameLocks noGrp="1"/>
          </p:cNvGraphicFramePr>
          <p:nvPr>
            <p:extLst>
              <p:ext uri="{D42A27DB-BD31-4B8C-83A1-F6EECF244321}">
                <p14:modId xmlns:p14="http://schemas.microsoft.com/office/powerpoint/2010/main" val="2293990151"/>
              </p:ext>
            </p:extLst>
          </p:nvPr>
        </p:nvGraphicFramePr>
        <p:xfrm>
          <a:off x="1557908" y="1829544"/>
          <a:ext cx="9390485" cy="3975720"/>
        </p:xfrm>
        <a:graphic>
          <a:graphicData uri="http://schemas.openxmlformats.org/drawingml/2006/table">
            <a:tbl>
              <a:tblPr/>
              <a:tblGrid>
                <a:gridCol w="1171883">
                  <a:extLst>
                    <a:ext uri="{9D8B030D-6E8A-4147-A177-3AD203B41FA5}">
                      <a16:colId xmlns:a16="http://schemas.microsoft.com/office/drawing/2014/main" val="3806822145"/>
                    </a:ext>
                  </a:extLst>
                </a:gridCol>
                <a:gridCol w="925171">
                  <a:extLst>
                    <a:ext uri="{9D8B030D-6E8A-4147-A177-3AD203B41FA5}">
                      <a16:colId xmlns:a16="http://schemas.microsoft.com/office/drawing/2014/main" val="1992231121"/>
                    </a:ext>
                  </a:extLst>
                </a:gridCol>
                <a:gridCol w="925171">
                  <a:extLst>
                    <a:ext uri="{9D8B030D-6E8A-4147-A177-3AD203B41FA5}">
                      <a16:colId xmlns:a16="http://schemas.microsoft.com/office/drawing/2014/main" val="23527507"/>
                    </a:ext>
                  </a:extLst>
                </a:gridCol>
                <a:gridCol w="925171">
                  <a:extLst>
                    <a:ext uri="{9D8B030D-6E8A-4147-A177-3AD203B41FA5}">
                      <a16:colId xmlns:a16="http://schemas.microsoft.com/office/drawing/2014/main" val="3871697083"/>
                    </a:ext>
                  </a:extLst>
                </a:gridCol>
                <a:gridCol w="925171">
                  <a:extLst>
                    <a:ext uri="{9D8B030D-6E8A-4147-A177-3AD203B41FA5}">
                      <a16:colId xmlns:a16="http://schemas.microsoft.com/office/drawing/2014/main" val="2814313737"/>
                    </a:ext>
                  </a:extLst>
                </a:gridCol>
                <a:gridCol w="925171">
                  <a:extLst>
                    <a:ext uri="{9D8B030D-6E8A-4147-A177-3AD203B41FA5}">
                      <a16:colId xmlns:a16="http://schemas.microsoft.com/office/drawing/2014/main" val="4183328683"/>
                    </a:ext>
                  </a:extLst>
                </a:gridCol>
                <a:gridCol w="925171">
                  <a:extLst>
                    <a:ext uri="{9D8B030D-6E8A-4147-A177-3AD203B41FA5}">
                      <a16:colId xmlns:a16="http://schemas.microsoft.com/office/drawing/2014/main" val="95940138"/>
                    </a:ext>
                  </a:extLst>
                </a:gridCol>
                <a:gridCol w="925171">
                  <a:extLst>
                    <a:ext uri="{9D8B030D-6E8A-4147-A177-3AD203B41FA5}">
                      <a16:colId xmlns:a16="http://schemas.microsoft.com/office/drawing/2014/main" val="2295086301"/>
                    </a:ext>
                  </a:extLst>
                </a:gridCol>
                <a:gridCol w="925171">
                  <a:extLst>
                    <a:ext uri="{9D8B030D-6E8A-4147-A177-3AD203B41FA5}">
                      <a16:colId xmlns:a16="http://schemas.microsoft.com/office/drawing/2014/main" val="3616224771"/>
                    </a:ext>
                  </a:extLst>
                </a:gridCol>
                <a:gridCol w="817234">
                  <a:extLst>
                    <a:ext uri="{9D8B030D-6E8A-4147-A177-3AD203B41FA5}">
                      <a16:colId xmlns:a16="http://schemas.microsoft.com/office/drawing/2014/main" val="3448034326"/>
                    </a:ext>
                  </a:extLst>
                </a:gridCol>
              </a:tblGrid>
              <a:tr h="265048">
                <a:tc>
                  <a:txBody>
                    <a:bodyPr/>
                    <a:lstStyle/>
                    <a:p>
                      <a:pPr algn="l" fontAlgn="b"/>
                      <a:r>
                        <a:rPr lang="en-US" sz="1400" b="0" i="0" u="none" strike="noStrike">
                          <a:solidFill>
                            <a:srgbClr val="000000"/>
                          </a:solidFill>
                          <a:effectLst/>
                          <a:latin typeface="Calibri" panose="020F0502020204030204" pitchFamily="34" charset="0"/>
                        </a:rPr>
                        <a:t>Property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Appraiser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Allocation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70145"/>
                  </a:ext>
                </a:extLst>
              </a:tr>
              <a:tr h="265048">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57360"/>
                  </a:ext>
                </a:extLst>
              </a:tr>
              <a:tr h="265048">
                <a:tc>
                  <a:txBody>
                    <a:bodyPr/>
                    <a:lstStyle/>
                    <a:p>
                      <a:pPr algn="l" fontAlgn="b"/>
                      <a:r>
                        <a:rPr lang="en-US" sz="1400" b="0" i="0" u="none" strike="noStrike">
                          <a:solidFill>
                            <a:srgbClr val="000000"/>
                          </a:solidFill>
                          <a:effectLst/>
                          <a:latin typeface="Calibri" panose="020F0502020204030204" pitchFamily="34" charset="0"/>
                        </a:rPr>
                        <a:t>flat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Owner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59882"/>
                  </a:ext>
                </a:extLst>
              </a:tr>
              <a:tr h="265048">
                <a:tc>
                  <a:txBody>
                    <a:bodyPr/>
                    <a:lstStyle/>
                    <a:p>
                      <a:pPr algn="l" fontAlgn="b"/>
                      <a:r>
                        <a:rPr lang="en-US" sz="1400" b="0" i="0" u="none" strike="noStrike">
                          <a:solidFill>
                            <a:srgbClr val="000000"/>
                          </a:solidFill>
                          <a:effectLst/>
                          <a:latin typeface="Calibri" panose="020F0502020204030204" pitchFamily="34" charset="0"/>
                        </a:rPr>
                        <a:t>flat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₪1,900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121381"/>
                  </a:ext>
                </a:extLst>
              </a:tr>
              <a:tr h="265048">
                <a:tc>
                  <a:txBody>
                    <a:bodyPr/>
                    <a:lstStyle/>
                    <a:p>
                      <a:pPr algn="l" fontAlgn="b"/>
                      <a:r>
                        <a:rPr lang="en-US" sz="1400" b="0" i="0" u="none" strike="noStrike">
                          <a:solidFill>
                            <a:srgbClr val="000000"/>
                          </a:solidFill>
                          <a:effectLst/>
                          <a:latin typeface="Calibri" panose="020F0502020204030204" pitchFamily="34" charset="0"/>
                        </a:rPr>
                        <a:t>flat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018128"/>
                  </a:ext>
                </a:extLst>
              </a:tr>
              <a:tr h="265048">
                <a:tc>
                  <a:txBody>
                    <a:bodyPr/>
                    <a:lstStyle/>
                    <a:p>
                      <a:pPr algn="l" fontAlgn="b"/>
                      <a:r>
                        <a:rPr lang="en-US" sz="1400" b="0" i="0" u="none" strike="noStrike">
                          <a:solidFill>
                            <a:srgbClr val="000000"/>
                          </a:solidFill>
                          <a:effectLst/>
                          <a:latin typeface="Calibri" panose="020F0502020204030204" pitchFamily="34" charset="0"/>
                        </a:rPr>
                        <a:t>flat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highlight>
                            <a:srgbClr val="FFFF00"/>
                          </a:highligh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rgbClr val="000000"/>
                          </a:solidFill>
                          <a:effectLst/>
                          <a:latin typeface="Calibri" panose="020F0502020204030204" pitchFamily="34" charset="0"/>
                        </a:rPr>
                        <a:t>Owner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746602"/>
                  </a:ext>
                </a:extLst>
              </a:tr>
              <a:tr h="265048">
                <a:tc>
                  <a:txBody>
                    <a:bodyPr/>
                    <a:lstStyle/>
                    <a:p>
                      <a:pPr algn="l" fontAlgn="b"/>
                      <a:r>
                        <a:rPr lang="en-US" sz="1400" b="0" i="0" u="none" strike="noStrike">
                          <a:solidFill>
                            <a:srgbClr val="000000"/>
                          </a:solidFill>
                          <a:effectLst/>
                          <a:latin typeface="Calibri" panose="020F0502020204030204" pitchFamily="34" charset="0"/>
                        </a:rPr>
                        <a:t>flat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468485"/>
                  </a:ext>
                </a:extLst>
              </a:tr>
              <a:tr h="265048">
                <a:tc>
                  <a:txBody>
                    <a:bodyPr/>
                    <a:lstStyle/>
                    <a:p>
                      <a:pPr algn="l" fontAlgn="b"/>
                      <a:r>
                        <a:rPr lang="en-US" sz="1400" b="0" i="0" u="none" strike="noStrike">
                          <a:solidFill>
                            <a:srgbClr val="000000"/>
                          </a:solidFill>
                          <a:effectLst/>
                          <a:latin typeface="Calibri" panose="020F0502020204030204" pitchFamily="34" charset="0"/>
                        </a:rPr>
                        <a:t>flat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44964"/>
                  </a:ext>
                </a:extLst>
              </a:tr>
              <a:tr h="265048">
                <a:tc>
                  <a:txBody>
                    <a:bodyPr/>
                    <a:lstStyle/>
                    <a:p>
                      <a:pPr algn="l" fontAlgn="b"/>
                      <a:r>
                        <a:rPr lang="en-US" sz="1400" b="0" i="0" u="none" strike="noStrike">
                          <a:solidFill>
                            <a:srgbClr val="000000"/>
                          </a:solidFill>
                          <a:effectLst/>
                          <a:latin typeface="Calibri" panose="020F0502020204030204" pitchFamily="34" charset="0"/>
                        </a:rPr>
                        <a:t>flat 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he-IL" sz="1600" b="0" i="0" u="none" strike="noStrike" dirty="0">
                          <a:solidFill>
                            <a:srgbClr val="000000"/>
                          </a:solidFill>
                          <a:effectLst/>
                          <a:latin typeface="Calibri" panose="020F0502020204030204" pitchFamily="34" charset="0"/>
                        </a:rPr>
                        <a:t>₪2,700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₪2,750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600" b="0" i="0" u="none" strike="noStrike" dirty="0">
                          <a:solidFill>
                            <a:srgbClr val="000000"/>
                          </a:solidFill>
                          <a:effectLst/>
                          <a:latin typeface="Calibri" panose="020F0502020204030204" pitchFamily="34" charset="0"/>
                        </a:rPr>
                        <a:t>₪2,800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Owner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074708"/>
                  </a:ext>
                </a:extLst>
              </a:tr>
              <a:tr h="265048">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742353"/>
                  </a:ext>
                </a:extLst>
              </a:tr>
              <a:tr h="265048">
                <a:tc>
                  <a:txBody>
                    <a:bodyPr/>
                    <a:lstStyle/>
                    <a:p>
                      <a:pPr algn="l" fontAlgn="b"/>
                      <a:r>
                        <a:rPr lang="en-US" sz="1400" b="0" i="0" u="none" strike="noStrike">
                          <a:solidFill>
                            <a:srgbClr val="000000"/>
                          </a:solidFill>
                          <a:effectLst/>
                          <a:latin typeface="Calibri" panose="020F0502020204030204" pitchFamily="34" charset="0"/>
                        </a:rPr>
                        <a:t>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₪15,100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969884"/>
                  </a:ext>
                </a:extLst>
              </a:tr>
              <a:tr h="265048">
                <a:tc>
                  <a:txBody>
                    <a:bodyPr/>
                    <a:lstStyle/>
                    <a:p>
                      <a:pPr algn="l" fontAlgn="b"/>
                      <a:r>
                        <a:rPr lang="en-US" sz="1400" b="0" i="0" u="none" strike="noStrike">
                          <a:solidFill>
                            <a:srgbClr val="000000"/>
                          </a:solidFill>
                          <a:effectLst/>
                          <a:latin typeface="Calibri" panose="020F0502020204030204" pitchFamily="34" charset="0"/>
                        </a:rPr>
                        <a:t>Percent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33356"/>
                  </a:ext>
                </a:extLst>
              </a:tr>
              <a:tr h="265048">
                <a:tc>
                  <a:txBody>
                    <a:bodyPr/>
                    <a:lstStyle/>
                    <a:p>
                      <a:pPr algn="l" fontAlgn="b"/>
                      <a:r>
                        <a:rPr lang="en-US" sz="1400" b="0" i="0" u="none" strike="noStrike">
                          <a:solidFill>
                            <a:srgbClr val="000000"/>
                          </a:solidFill>
                          <a:effectLst/>
                          <a:latin typeface="Calibri" panose="020F0502020204030204" pitchFamily="34" charset="0"/>
                        </a:rPr>
                        <a:t>Selected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₪2,100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766224"/>
                  </a:ext>
                </a:extLst>
              </a:tr>
              <a:tr h="265048">
                <a:tc>
                  <a:txBody>
                    <a:bodyPr/>
                    <a:lstStyle/>
                    <a:p>
                      <a:pPr algn="l" fontAlgn="b"/>
                      <a:r>
                        <a:rPr lang="en-US" sz="1400" b="0" i="0" u="none" strike="noStrike">
                          <a:solidFill>
                            <a:srgbClr val="000000"/>
                          </a:solidFill>
                          <a:effectLst/>
                          <a:latin typeface="Calibri" panose="020F0502020204030204" pitchFamily="34" charset="0"/>
                        </a:rPr>
                        <a:t>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163540"/>
                  </a:ext>
                </a:extLst>
              </a:tr>
              <a:tr h="265048">
                <a:tc>
                  <a:txBody>
                    <a:bodyPr/>
                    <a:lstStyle/>
                    <a:p>
                      <a:pPr algn="l" fontAlgn="b"/>
                      <a:r>
                        <a:rPr lang="en-US" sz="1400" b="0" i="0" u="none" strike="noStrike">
                          <a:solidFill>
                            <a:srgbClr val="000000"/>
                          </a:solidFill>
                          <a:effectLst/>
                          <a:latin typeface="Calibri" panose="020F0502020204030204" pitchFamily="34" charset="0"/>
                        </a:rPr>
                        <a:t>Compensation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e-IL"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₪78.57 </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₪0.00 </a:t>
                      </a:r>
                    </a:p>
                  </a:txBody>
                  <a:tcPr marL="9525" marR="9525" marT="9525"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₪100</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₪0.00 </a:t>
                      </a:r>
                    </a:p>
                  </a:txBody>
                  <a:tcPr marL="9525" marR="9525" marT="9525" marB="0" anchor="b">
                    <a:lnL w="571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e-IL" sz="1400" b="0" i="0" u="none" strike="noStrike" dirty="0">
                          <a:solidFill>
                            <a:srgbClr val="000000"/>
                          </a:solidFill>
                          <a:effectLst/>
                          <a:latin typeface="Calibri" panose="020F0502020204030204" pitchFamily="34" charset="0"/>
                        </a:rPr>
                        <a:t>₪178.57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582688"/>
                  </a:ext>
                </a:extLst>
              </a:tr>
            </a:tbl>
          </a:graphicData>
        </a:graphic>
      </p:graphicFrame>
      <p:pic>
        <p:nvPicPr>
          <p:cNvPr id="6" name="תמונה 5">
            <a:extLst>
              <a:ext uri="{FF2B5EF4-FFF2-40B4-BE49-F238E27FC236}">
                <a16:creationId xmlns:a16="http://schemas.microsoft.com/office/drawing/2014/main" id="{EDED1286-EED0-48C6-9191-B9A51B93B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2" y="42209"/>
            <a:ext cx="2418242" cy="1133984"/>
          </a:xfrm>
          <a:prstGeom prst="rect">
            <a:avLst/>
          </a:prstGeom>
        </p:spPr>
      </p:pic>
    </p:spTree>
    <p:extLst>
      <p:ext uri="{BB962C8B-B14F-4D97-AF65-F5344CB8AC3E}">
        <p14:creationId xmlns:p14="http://schemas.microsoft.com/office/powerpoint/2010/main" val="1959845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theme/theme1.xml><?xml version="1.0" encoding="utf-8"?>
<a:theme xmlns:a="http://schemas.openxmlformats.org/drawingml/2006/main" name="נושא עסקי עם ניגודיות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3_TF02895266.potx" id="{57A359E7-E334-42B6-A473-B54B379854FB}" vid="{DC24E8F2-F6C7-420F-B005-A055B1EA3E47}"/>
    </a:ext>
  </a:extLst>
</a:theme>
</file>

<file path=ppt/theme/theme2.xml><?xml version="1.0" encoding="utf-8"?>
<a:theme xmlns:a="http://schemas.openxmlformats.org/drawingml/2006/main" name="ערכת נושא של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20E13-D325-4A9E-AA7A-0D1409275E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מצגת עסקית עם ניגודיות (מסך רחב)</Template>
  <TotalTime>162</TotalTime>
  <Words>2494</Words>
  <Application>Microsoft Office PowerPoint</Application>
  <PresentationFormat>מותאם אישית</PresentationFormat>
  <Paragraphs>1253</Paragraphs>
  <Slides>14</Slides>
  <Notes>11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Arial</vt:lpstr>
      <vt:lpstr>Calibri</vt:lpstr>
      <vt:lpstr>Franklin Gothic Medium</vt:lpstr>
      <vt:lpstr>Gisha</vt:lpstr>
      <vt:lpstr>Tahoma</vt:lpstr>
      <vt:lpstr>נושא עסקי עם ניגודיות 16x9</vt:lpstr>
      <vt:lpstr>Nemesis-Algo</vt:lpstr>
      <vt:lpstr>הגדרת הבעיה</vt:lpstr>
      <vt:lpstr>טבלת הדירות ושוויין לפי הערכת השמאי (הערכים באלפי ש"ח)</vt:lpstr>
      <vt:lpstr>טבלת הדירות ושוויין לפי הערכת השמאי והערכת יורש מספר 1 (owner 1)</vt:lpstr>
      <vt:lpstr>טבלת הדירות ושוויין לפי הערכת השמאי והערכת כל היורשים</vt:lpstr>
      <vt:lpstr>פתרון הבעיה – שלב א':  כל יורש מקבל בדיוק את חלקו</vt:lpstr>
      <vt:lpstr>פתרון הבעיה – שלב א':  כל יורש מקבל בדיוק את חלקו</vt:lpstr>
      <vt:lpstr>פתרון הבעיה – שלב ב':  בדיקת הקנאה הצולבת</vt:lpstr>
      <vt:lpstr>פתרון הבעיה – שלב ג':  סילוק הקנאה</vt:lpstr>
      <vt:lpstr>פתרון הבעיה – שלב ד':  החלוקה ההוגנת ונטולת הקנאה</vt:lpstr>
      <vt:lpstr>סיכום</vt:lpstr>
      <vt:lpstr>ההגרלה ושברה</vt:lpstr>
      <vt:lpstr>ראשון זוכה – אחרון בוכה</vt:lpstr>
      <vt:lpstr>טבלת הקנאה החיובית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Nemesis-Algo</dc:title>
  <dc:creator>Achikam</dc:creator>
  <cp:lastModifiedBy>אדיר קניזו</cp:lastModifiedBy>
  <cp:revision>27</cp:revision>
  <dcterms:created xsi:type="dcterms:W3CDTF">2018-05-27T11:34:00Z</dcterms:created>
  <dcterms:modified xsi:type="dcterms:W3CDTF">2018-05-28T11:22:53Z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