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4"/>
  </p:sldMasterIdLst>
  <p:notesMasterIdLst>
    <p:notesMasterId r:id="rId15"/>
  </p:notesMasterIdLst>
  <p:handoutMasterIdLst>
    <p:handoutMasterId r:id="rId16"/>
  </p:handoutMasterIdLst>
  <p:sldIdLst>
    <p:sldId id="256" r:id="rId5"/>
    <p:sldId id="265" r:id="rId6"/>
    <p:sldId id="266" r:id="rId7"/>
    <p:sldId id="275" r:id="rId8"/>
    <p:sldId id="276" r:id="rId9"/>
    <p:sldId id="284" r:id="rId10"/>
    <p:sldId id="267" r:id="rId11"/>
    <p:sldId id="281" r:id="rId12"/>
    <p:sldId id="282" r:id="rId13"/>
    <p:sldId id="283" r:id="rId14"/>
  </p:sldIdLst>
  <p:sldSz cx="12188825"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סגנון ערכת נושא 1 - הדגשה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סגנון בהיר 3 - הדגשה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סגנון ערכת נושא 1 - הדגשה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סגנון ערכת נושא 2 - הדגשה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סגנון ביניים 1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706" autoAdjust="0"/>
  </p:normalViewPr>
  <p:slideViewPr>
    <p:cSldViewPr showGuides="1">
      <p:cViewPr varScale="1">
        <p:scale>
          <a:sx n="111" d="100"/>
          <a:sy n="111" d="100"/>
        </p:scale>
        <p:origin x="510" y="102"/>
      </p:cViewPr>
      <p:guideLst>
        <p:guide orient="horz" pos="2160"/>
        <p:guide pos="3839"/>
      </p:guideLst>
    </p:cSldViewPr>
  </p:slideViewPr>
  <p:notesTextViewPr>
    <p:cViewPr>
      <p:scale>
        <a:sx n="1" d="1"/>
        <a:sy n="1" d="1"/>
      </p:scale>
      <p:origin x="0" y="0"/>
    </p:cViewPr>
  </p:notesTextViewPr>
  <p:notesViewPr>
    <p:cSldViewPr showGuides="1">
      <p:cViewPr varScale="1">
        <p:scale>
          <a:sx n="76" d="100"/>
          <a:sy n="76" d="100"/>
        </p:scale>
        <p:origin x="404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a:defRPr sz="1200"/>
            </a:lvl1pPr>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8B15A8A6-AA1B-4EAF-8B7F-D47D7213913D}" type="datetime1">
              <a:rPr lang="he-IL" smtClean="0">
                <a:latin typeface="Tahoma" panose="020B0604030504040204" pitchFamily="34" charset="0"/>
                <a:ea typeface="Tahoma" panose="020B0604030504040204" pitchFamily="34" charset="0"/>
                <a:cs typeface="Tahoma" panose="020B0604030504040204" pitchFamily="34" charset="0"/>
              </a:rPr>
              <a:pPr algn="l" rtl="1"/>
              <a:t>י' אב תשע"ח</a:t>
            </a:fld>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rtl="1">
              <a:defRPr sz="1200"/>
            </a:lvl1pPr>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CA4CBEF8-5CDE-472B-839B-B8BB0C881006}"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3" name="מציין מיקום של תאריך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227A1155-2229-4118-8A50-0A410FC272A0}" type="datetime1">
              <a:rPr lang="he-IL" smtClean="0"/>
              <a:pPr/>
              <a:t>י' אב תשע"ח</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7" name="מציין מיקום של מספר שקופית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6BB98AFB-CB0D-4DFE-87B9-B4B0D0DE73CD}" type="slidenum">
              <a:rPr lang="he-IL" smtClean="0"/>
              <a:pPr/>
              <a:t>‹#›</a:t>
            </a:fld>
            <a:endParaRPr lang="he-IL"/>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1</a:t>
            </a:fld>
            <a:endParaRPr lang="he-IL"/>
          </a:p>
        </p:txBody>
      </p:sp>
    </p:spTree>
    <p:extLst>
      <p:ext uri="{BB962C8B-B14F-4D97-AF65-F5344CB8AC3E}">
        <p14:creationId xmlns:p14="http://schemas.microsoft.com/office/powerpoint/2010/main" val="381553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2</a:t>
            </a:fld>
            <a:endParaRPr lang="he-IL"/>
          </a:p>
        </p:txBody>
      </p:sp>
    </p:spTree>
    <p:extLst>
      <p:ext uri="{BB962C8B-B14F-4D97-AF65-F5344CB8AC3E}">
        <p14:creationId xmlns:p14="http://schemas.microsoft.com/office/powerpoint/2010/main" val="390138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3</a:t>
            </a:fld>
            <a:endParaRPr lang="he-IL"/>
          </a:p>
        </p:txBody>
      </p:sp>
    </p:spTree>
    <p:extLst>
      <p:ext uri="{BB962C8B-B14F-4D97-AF65-F5344CB8AC3E}">
        <p14:creationId xmlns:p14="http://schemas.microsoft.com/office/powerpoint/2010/main" val="143819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4</a:t>
            </a:fld>
            <a:endParaRPr lang="he-IL"/>
          </a:p>
        </p:txBody>
      </p:sp>
    </p:spTree>
    <p:extLst>
      <p:ext uri="{BB962C8B-B14F-4D97-AF65-F5344CB8AC3E}">
        <p14:creationId xmlns:p14="http://schemas.microsoft.com/office/powerpoint/2010/main" val="396534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5</a:t>
            </a:fld>
            <a:endParaRPr lang="he-IL"/>
          </a:p>
        </p:txBody>
      </p:sp>
    </p:spTree>
    <p:extLst>
      <p:ext uri="{BB962C8B-B14F-4D97-AF65-F5344CB8AC3E}">
        <p14:creationId xmlns:p14="http://schemas.microsoft.com/office/powerpoint/2010/main" val="66190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6</a:t>
            </a:fld>
            <a:endParaRPr lang="he-IL"/>
          </a:p>
        </p:txBody>
      </p:sp>
    </p:spTree>
    <p:extLst>
      <p:ext uri="{BB962C8B-B14F-4D97-AF65-F5344CB8AC3E}">
        <p14:creationId xmlns:p14="http://schemas.microsoft.com/office/powerpoint/2010/main" val="392846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7</a:t>
            </a:fld>
            <a:endParaRPr lang="he-IL"/>
          </a:p>
        </p:txBody>
      </p:sp>
    </p:spTree>
    <p:extLst>
      <p:ext uri="{BB962C8B-B14F-4D97-AF65-F5344CB8AC3E}">
        <p14:creationId xmlns:p14="http://schemas.microsoft.com/office/powerpoint/2010/main" val="432631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flipH="1">
            <a:off x="6094411" y="533400"/>
            <a:ext cx="5029200" cy="2514601"/>
          </a:xfrm>
        </p:spPr>
        <p:txBody>
          <a:bodyPr rtlCol="1">
            <a:normAutofit/>
          </a:bodyPr>
          <a:lstStyle>
            <a:lvl1pPr algn="r" rtl="1">
              <a:defRPr sz="5400"/>
            </a:lvl1pPr>
          </a:lstStyle>
          <a:p>
            <a:pPr rtl="1"/>
            <a:r>
              <a:rPr lang="he-IL"/>
              <a:t>לחץ כדי לערוך סגנון כותרת של תבנית בסיס</a:t>
            </a:r>
            <a:endParaRPr lang="he-IL" noProof="0" dirty="0"/>
          </a:p>
        </p:txBody>
      </p:sp>
      <p:sp>
        <p:nvSpPr>
          <p:cNvPr id="3" name="כותרת משנה 2"/>
          <p:cNvSpPr>
            <a:spLocks noGrp="1"/>
          </p:cNvSpPr>
          <p:nvPr>
            <p:ph type="subTitle" idx="1"/>
          </p:nvPr>
        </p:nvSpPr>
        <p:spPr>
          <a:xfrm flipH="1">
            <a:off x="6094412" y="3403600"/>
            <a:ext cx="5029201" cy="1397000"/>
          </a:xfrm>
        </p:spPr>
        <p:txBody>
          <a:bodyPr rtlCol="1">
            <a:normAutofit/>
          </a:bodyPr>
          <a:lstStyle>
            <a:lvl1pPr marL="0" indent="0" algn="r" rtl="1">
              <a:spcBef>
                <a:spcPts val="600"/>
              </a:spcBef>
              <a:buNone/>
              <a:defRPr sz="2400">
                <a:solidFill>
                  <a:schemeClr val="tx1">
                    <a:lumMod val="65000"/>
                    <a:lumOff val="35000"/>
                  </a:schemeClr>
                </a:solidFill>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r>
              <a:rPr lang="he-IL"/>
              <a:t>לחץ כדי לערוך סגנון כותרת משנה של תבנית בסיס</a:t>
            </a:r>
            <a:endParaRPr lang="he-IL" dirty="0"/>
          </a:p>
        </p:txBody>
      </p:sp>
      <p:sp>
        <p:nvSpPr>
          <p:cNvPr id="5" name="מציין מיקום של כותרת תחתונה 4"/>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884613" y="6155267"/>
            <a:ext cx="1371600" cy="273049"/>
          </a:xfrm>
        </p:spPr>
        <p:txBody>
          <a:bodyPr rtlCol="1"/>
          <a:lstStyle>
            <a:lvl1pPr algn="l" rtl="1">
              <a:defRPr/>
            </a:lvl1pPr>
          </a:lstStyle>
          <a:p>
            <a:fld id="{0E6DB5AE-D3EE-4F70-9CD3-C591B0704F9D}" type="datetime1">
              <a:rPr lang="he-IL" smtClean="0"/>
              <a:pPr/>
              <a:t>י' אב תשע"ח</a:t>
            </a:fld>
            <a:endParaRPr lang="he-IL"/>
          </a:p>
        </p:txBody>
      </p:sp>
      <p:sp>
        <p:nvSpPr>
          <p:cNvPr id="6" name="מציין מיקום של מספר שקופית 5"/>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2" y="533400"/>
            <a:ext cx="8686801" cy="1066800"/>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2436812" y="1828800"/>
            <a:ext cx="8686801" cy="4191000"/>
          </a:xfrm>
        </p:spPr>
        <p:txBody>
          <a:bodyPr vert="vert270" rtlCol="1"/>
          <a:lstStyle>
            <a:lvl1pPr algn="r" rtl="1">
              <a:defRPr/>
            </a:lvl1pPr>
            <a:lvl2pPr algn="r" rtl="1">
              <a:defRPr/>
            </a:lvl2pPr>
            <a:lvl3pPr algn="r" rtl="1">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של כותרת תחתונה 4"/>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884613" y="6155267"/>
            <a:ext cx="1371600" cy="273049"/>
          </a:xfrm>
        </p:spPr>
        <p:txBody>
          <a:bodyPr rtlCol="1"/>
          <a:lstStyle>
            <a:lvl1pPr algn="l" rtl="1">
              <a:defRPr/>
            </a:lvl1pPr>
          </a:lstStyle>
          <a:p>
            <a:fld id="{5EBCC80E-BAF9-4C9D-8A28-1204E89AEAB3}" type="datetime1">
              <a:rPr lang="he-IL" smtClean="0"/>
              <a:pPr/>
              <a:t>י' אב תשע"ח</a:t>
            </a:fld>
            <a:endParaRPr lang="he-IL"/>
          </a:p>
        </p:txBody>
      </p:sp>
      <p:sp>
        <p:nvSpPr>
          <p:cNvPr id="6" name="מציין מיקום של מספר שקופית 5"/>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flipH="1">
            <a:off x="1065212" y="533400"/>
            <a:ext cx="2362201" cy="5486400"/>
          </a:xfrm>
        </p:spPr>
        <p:txBody>
          <a:bodyPr vert="vert270" rtlCol="1"/>
          <a:lstStyle>
            <a:lvl1pPr algn="r" rtl="1">
              <a:defRPr/>
            </a:lvl1pPr>
          </a:lstStyle>
          <a:p>
            <a:pPr rtl="1"/>
            <a:r>
              <a:rPr lang="he-IL"/>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3656013" y="533400"/>
            <a:ext cx="7467599" cy="5486400"/>
          </a:xfrm>
        </p:spPr>
        <p:txBody>
          <a:bodyPr vert="vert270" rtlCol="1"/>
          <a:lstStyle>
            <a:lvl1pPr algn="r" rtl="1">
              <a:defRPr/>
            </a:lvl1pPr>
            <a:lvl2pPr algn="r" rtl="1">
              <a:defRPr/>
            </a:lvl2pPr>
            <a:lvl3pPr algn="r" rtl="1">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של כותרת תחתונה 4"/>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884613" y="6155267"/>
            <a:ext cx="1371600" cy="273049"/>
          </a:xfrm>
        </p:spPr>
        <p:txBody>
          <a:bodyPr rtlCol="1"/>
          <a:lstStyle>
            <a:lvl1pPr algn="l" rtl="1">
              <a:defRPr/>
            </a:lvl1pPr>
          </a:lstStyle>
          <a:p>
            <a:fld id="{B348D5AE-0F79-4E6D-917B-375DB32F5C57}" type="datetime1">
              <a:rPr lang="he-IL" smtClean="0"/>
              <a:pPr/>
              <a:t>י' אב תשע"ח</a:t>
            </a:fld>
            <a:endParaRPr lang="he-IL"/>
          </a:p>
        </p:txBody>
      </p:sp>
      <p:sp>
        <p:nvSpPr>
          <p:cNvPr id="6" name="מציין מיקום של מספר שקופית 5"/>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2" y="533400"/>
            <a:ext cx="8686801" cy="1066800"/>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2436812" y="1828800"/>
            <a:ext cx="8686801" cy="4191000"/>
          </a:xfrm>
        </p:spPr>
        <p:txBody>
          <a:bodyPr rtlCol="1"/>
          <a:lstStyle>
            <a:lvl1pPr algn="r" rtl="1">
              <a:defRPr/>
            </a:lvl1pPr>
            <a:lvl2pPr algn="r" rtl="1">
              <a:defRPr/>
            </a:lvl2pPr>
            <a:lvl3pPr algn="r" rtl="1">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של כותרת תחתונה 4"/>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884613" y="6155267"/>
            <a:ext cx="1371600" cy="273049"/>
          </a:xfrm>
        </p:spPr>
        <p:txBody>
          <a:bodyPr rtlCol="1"/>
          <a:lstStyle>
            <a:lvl1pPr algn="l" rtl="1">
              <a:defRPr/>
            </a:lvl1pPr>
          </a:lstStyle>
          <a:p>
            <a:fld id="{AA530E0B-DDA0-4C40-A020-C81493D81ED2}" type="datetime1">
              <a:rPr lang="he-IL" smtClean="0"/>
              <a:pPr/>
              <a:t>י' אב תשע"ח</a:t>
            </a:fld>
            <a:endParaRPr lang="he-IL"/>
          </a:p>
        </p:txBody>
      </p:sp>
      <p:sp>
        <p:nvSpPr>
          <p:cNvPr id="6" name="מציין מיקום של מספר שקופית 5"/>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1" y="533400"/>
            <a:ext cx="8686800" cy="2286000"/>
          </a:xfrm>
        </p:spPr>
        <p:txBody>
          <a:bodyPr rtlCol="1" anchor="b">
            <a:normAutofit/>
          </a:bodyPr>
          <a:lstStyle>
            <a:lvl1pPr algn="r" rtl="1">
              <a:defRPr sz="5400" b="1" cap="none" baseline="0"/>
            </a:lvl1pPr>
          </a:lstStyle>
          <a:p>
            <a:pPr rtl="1"/>
            <a:r>
              <a:rPr lang="he-IL"/>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2436811" y="3124200"/>
            <a:ext cx="8686800" cy="1371600"/>
          </a:xfrm>
        </p:spPr>
        <p:txBody>
          <a:bodyPr rtlCol="1" anchor="t">
            <a:normAutofit/>
          </a:bodyPr>
          <a:lstStyle>
            <a:lvl1pPr marL="0" indent="0" algn="r" rtl="1">
              <a:spcBef>
                <a:spcPts val="600"/>
              </a:spcBef>
              <a:buNone/>
              <a:defRPr sz="2400">
                <a:solidFill>
                  <a:schemeClr val="tx1">
                    <a:lumMod val="65000"/>
                    <a:lumOff val="35000"/>
                  </a:schemeClr>
                </a:solidFill>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a:r>
              <a:rPr lang="he-IL"/>
              <a:t>ערוך סגנונות טקסט של תבנית בסיס</a:t>
            </a:r>
          </a:p>
        </p:txBody>
      </p:sp>
      <p:sp>
        <p:nvSpPr>
          <p:cNvPr id="5" name="מציין מיקום של כותרת תחתונה 4"/>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884613" y="6155267"/>
            <a:ext cx="1371600" cy="273049"/>
          </a:xfrm>
        </p:spPr>
        <p:txBody>
          <a:bodyPr rtlCol="1"/>
          <a:lstStyle>
            <a:lvl1pPr algn="l" rtl="1">
              <a:defRPr/>
            </a:lvl1pPr>
          </a:lstStyle>
          <a:p>
            <a:fld id="{39262FFD-B754-4616-8683-2CF62C635C00}" type="datetime1">
              <a:rPr lang="he-IL" smtClean="0"/>
              <a:pPr/>
              <a:t>י' אב תשע"ח</a:t>
            </a:fld>
            <a:endParaRPr lang="he-IL"/>
          </a:p>
        </p:txBody>
      </p:sp>
      <p:sp>
        <p:nvSpPr>
          <p:cNvPr id="6" name="מציין מיקום של מספר שקופית 5"/>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2" y="533400"/>
            <a:ext cx="8686801" cy="1066800"/>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תוכן 2"/>
          <p:cNvSpPr>
            <a:spLocks noGrp="1"/>
          </p:cNvSpPr>
          <p:nvPr>
            <p:ph sz="half" idx="1"/>
          </p:nvPr>
        </p:nvSpPr>
        <p:spPr>
          <a:xfrm flipH="1">
            <a:off x="6871653" y="1828800"/>
            <a:ext cx="4251960" cy="4191000"/>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4" name="מציין מיקום תוכן 3"/>
          <p:cNvSpPr>
            <a:spLocks noGrp="1"/>
          </p:cNvSpPr>
          <p:nvPr>
            <p:ph sz="half" idx="2"/>
          </p:nvPr>
        </p:nvSpPr>
        <p:spPr>
          <a:xfrm flipH="1">
            <a:off x="2472267" y="1828800"/>
            <a:ext cx="4251960" cy="4191000"/>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6" name="מציין מיקום של כותרת תחתונה 5"/>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5" name="מציין מיקום של תאריך 4"/>
          <p:cNvSpPr>
            <a:spLocks noGrp="1"/>
          </p:cNvSpPr>
          <p:nvPr>
            <p:ph type="dt" sz="half" idx="10"/>
          </p:nvPr>
        </p:nvSpPr>
        <p:spPr>
          <a:xfrm flipH="1">
            <a:off x="3884613" y="6155267"/>
            <a:ext cx="1371600" cy="273049"/>
          </a:xfrm>
        </p:spPr>
        <p:txBody>
          <a:bodyPr rtlCol="1"/>
          <a:lstStyle>
            <a:lvl1pPr algn="l" rtl="1">
              <a:defRPr/>
            </a:lvl1pPr>
          </a:lstStyle>
          <a:p>
            <a:fld id="{A6FFDDFB-E259-4C6A-ABF0-93A3001BC694}" type="datetime1">
              <a:rPr lang="he-IL" smtClean="0"/>
              <a:pPr/>
              <a:t>י' אב תשע"ח</a:t>
            </a:fld>
            <a:endParaRPr lang="he-IL"/>
          </a:p>
        </p:txBody>
      </p:sp>
      <p:sp>
        <p:nvSpPr>
          <p:cNvPr id="7" name="מציין מיקום של מספר שקופית 6"/>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2" y="533400"/>
            <a:ext cx="8686801" cy="1066800"/>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6871652" y="1828799"/>
            <a:ext cx="4251960" cy="685801"/>
          </a:xfrm>
        </p:spPr>
        <p:txBody>
          <a:bodyPr rtlCol="1" anchor="ctr">
            <a:normAutofit/>
          </a:bodyPr>
          <a:lstStyle>
            <a:lvl1pPr marL="0" indent="0" algn="r" rtl="1">
              <a:spcBef>
                <a:spcPts val="0"/>
              </a:spcBef>
              <a:buNone/>
              <a:defRPr sz="20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flipH="1">
            <a:off x="6871652" y="2590800"/>
            <a:ext cx="4251960" cy="3429000"/>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טקסט 4"/>
          <p:cNvSpPr>
            <a:spLocks noGrp="1"/>
          </p:cNvSpPr>
          <p:nvPr>
            <p:ph type="body" sz="quarter" idx="3"/>
          </p:nvPr>
        </p:nvSpPr>
        <p:spPr>
          <a:xfrm flipH="1">
            <a:off x="2436812" y="1828799"/>
            <a:ext cx="4251960" cy="685801"/>
          </a:xfrm>
        </p:spPr>
        <p:txBody>
          <a:bodyPr rtlCol="1" anchor="ctr">
            <a:normAutofit/>
          </a:bodyPr>
          <a:lstStyle>
            <a:lvl1pPr marL="0" indent="0" algn="r" rtl="1">
              <a:spcBef>
                <a:spcPts val="0"/>
              </a:spcBef>
              <a:buNone/>
              <a:defRPr sz="20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flipH="1">
            <a:off x="2436812" y="2590800"/>
            <a:ext cx="4251960" cy="3429000"/>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8" name="מציין מיקום של כותרת תחתונה 7"/>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7" name="מציין מיקום של תאריך 6"/>
          <p:cNvSpPr>
            <a:spLocks noGrp="1"/>
          </p:cNvSpPr>
          <p:nvPr>
            <p:ph type="dt" sz="half" idx="10"/>
          </p:nvPr>
        </p:nvSpPr>
        <p:spPr>
          <a:xfrm flipH="1">
            <a:off x="3884613" y="6155267"/>
            <a:ext cx="1371600" cy="273049"/>
          </a:xfrm>
        </p:spPr>
        <p:txBody>
          <a:bodyPr rtlCol="1"/>
          <a:lstStyle>
            <a:lvl1pPr algn="l" rtl="1">
              <a:defRPr/>
            </a:lvl1pPr>
          </a:lstStyle>
          <a:p>
            <a:fld id="{5A97B621-DEA7-442D-ACAE-7790CD30E790}" type="datetime1">
              <a:rPr lang="he-IL" smtClean="0"/>
              <a:pPr/>
              <a:t>י' אב תשע"ח</a:t>
            </a:fld>
            <a:endParaRPr lang="he-IL" dirty="0"/>
          </a:p>
        </p:txBody>
      </p:sp>
      <p:sp>
        <p:nvSpPr>
          <p:cNvPr id="9" name="מציין מיקום של מספר שקופית 8"/>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2" y="533400"/>
            <a:ext cx="8686801" cy="1066800"/>
          </a:xfrm>
        </p:spPr>
        <p:txBody>
          <a:bodyPr rtlCol="1"/>
          <a:lstStyle>
            <a:lvl1pPr algn="r" rtl="1">
              <a:defRPr/>
            </a:lvl1pPr>
          </a:lstStyle>
          <a:p>
            <a:pPr rtl="1"/>
            <a:r>
              <a:rPr lang="he-IL"/>
              <a:t>לחץ כדי לערוך סגנון כותרת של תבנית בסיס</a:t>
            </a:r>
            <a:endParaRPr lang="he-IL" noProof="0" dirty="0"/>
          </a:p>
        </p:txBody>
      </p:sp>
      <p:sp>
        <p:nvSpPr>
          <p:cNvPr id="4" name="מציין מיקום של כותרת תחתונה 3"/>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3" name="מציין מיקום של תאריך 2"/>
          <p:cNvSpPr>
            <a:spLocks noGrp="1"/>
          </p:cNvSpPr>
          <p:nvPr>
            <p:ph type="dt" sz="half" idx="10"/>
          </p:nvPr>
        </p:nvSpPr>
        <p:spPr>
          <a:xfrm flipH="1">
            <a:off x="3884613" y="6155267"/>
            <a:ext cx="1371600" cy="273049"/>
          </a:xfrm>
        </p:spPr>
        <p:txBody>
          <a:bodyPr rtlCol="1"/>
          <a:lstStyle>
            <a:lvl1pPr algn="l" rtl="1">
              <a:defRPr/>
            </a:lvl1pPr>
          </a:lstStyle>
          <a:p>
            <a:fld id="{DE3C0738-9144-41E6-B4B0-3C8D020721BC}" type="datetime1">
              <a:rPr lang="he-IL" smtClean="0"/>
              <a:pPr/>
              <a:t>י' אב תשע"ח</a:t>
            </a:fld>
            <a:endParaRPr lang="he-IL"/>
          </a:p>
        </p:txBody>
      </p:sp>
      <p:sp>
        <p:nvSpPr>
          <p:cNvPr id="5" name="מציין מיקום של מספר שקופית 4"/>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מציין מיקום של כותרת תחתונה 2"/>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2" name="מציין מיקום של תאריך 1"/>
          <p:cNvSpPr>
            <a:spLocks noGrp="1"/>
          </p:cNvSpPr>
          <p:nvPr>
            <p:ph type="dt" sz="half" idx="10"/>
          </p:nvPr>
        </p:nvSpPr>
        <p:spPr>
          <a:xfrm flipH="1">
            <a:off x="3884613" y="6155267"/>
            <a:ext cx="1371600" cy="273049"/>
          </a:xfrm>
        </p:spPr>
        <p:txBody>
          <a:bodyPr rtlCol="1"/>
          <a:lstStyle>
            <a:lvl1pPr algn="l" rtl="1">
              <a:defRPr/>
            </a:lvl1pPr>
          </a:lstStyle>
          <a:p>
            <a:fld id="{047B881A-42C4-44C7-B110-DFAB2B0756CF}" type="datetime1">
              <a:rPr lang="he-IL" smtClean="0"/>
              <a:pPr/>
              <a:t>י' אב תשע"ח</a:t>
            </a:fld>
            <a:endParaRPr lang="he-IL"/>
          </a:p>
        </p:txBody>
      </p:sp>
      <p:sp>
        <p:nvSpPr>
          <p:cNvPr id="4" name="מציין מיקום של מספר שקופית 3"/>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7008812" y="533400"/>
            <a:ext cx="4114800" cy="1524000"/>
          </a:xfrm>
        </p:spPr>
        <p:txBody>
          <a:bodyPr rtlCol="1" anchor="b">
            <a:normAutofit/>
          </a:bodyPr>
          <a:lstStyle>
            <a:lvl1pPr algn="r" rtl="1">
              <a:defRPr sz="3600" b="1"/>
            </a:lvl1pPr>
          </a:lstStyle>
          <a:p>
            <a:pPr rtl="1"/>
            <a:r>
              <a:rPr lang="he-IL"/>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455612" y="533400"/>
            <a:ext cx="5867400" cy="5486400"/>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4" name="מציין מיקום טקסט 3"/>
          <p:cNvSpPr>
            <a:spLocks noGrp="1"/>
          </p:cNvSpPr>
          <p:nvPr>
            <p:ph type="body" sz="half" idx="2"/>
          </p:nvPr>
        </p:nvSpPr>
        <p:spPr>
          <a:xfrm flipH="1">
            <a:off x="7008812" y="2209800"/>
            <a:ext cx="4114800" cy="3810000"/>
          </a:xfrm>
        </p:spPr>
        <p:txBody>
          <a:bodyPr rtlCol="1">
            <a:normAutofit/>
          </a:bodyPr>
          <a:lstStyle>
            <a:lvl1pPr marL="0" indent="0" algn="r" rtl="1">
              <a:lnSpc>
                <a:spcPct val="110000"/>
              </a:lnSpc>
              <a:spcBef>
                <a:spcPts val="600"/>
              </a:spcBef>
              <a:buNone/>
              <a:defRPr sz="1800">
                <a:solidFill>
                  <a:schemeClr val="tx1">
                    <a:lumMod val="65000"/>
                    <a:lumOff val="35000"/>
                  </a:schemeClr>
                </a:solidFill>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a:r>
              <a:rPr lang="he-IL"/>
              <a:t>ערוך סגנונות טקסט של תבנית בסיס</a:t>
            </a:r>
          </a:p>
        </p:txBody>
      </p:sp>
      <p:sp>
        <p:nvSpPr>
          <p:cNvPr id="6" name="מציין מיקום של כותרת תחתונה 5"/>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5" name="מציין מיקום של תאריך 4"/>
          <p:cNvSpPr>
            <a:spLocks noGrp="1"/>
          </p:cNvSpPr>
          <p:nvPr>
            <p:ph type="dt" sz="half" idx="10"/>
          </p:nvPr>
        </p:nvSpPr>
        <p:spPr>
          <a:xfrm flipH="1">
            <a:off x="3884613" y="6155267"/>
            <a:ext cx="1371600" cy="273049"/>
          </a:xfrm>
        </p:spPr>
        <p:txBody>
          <a:bodyPr rtlCol="1"/>
          <a:lstStyle>
            <a:lvl1pPr algn="l" rtl="1">
              <a:defRPr/>
            </a:lvl1pPr>
          </a:lstStyle>
          <a:p>
            <a:fld id="{4A7E26D1-7ABC-4BD8-B6AF-B34D4A76ECDF}" type="datetime1">
              <a:rPr lang="he-IL" smtClean="0"/>
              <a:pPr/>
              <a:t>י' אב תשע"ח</a:t>
            </a:fld>
            <a:endParaRPr lang="he-IL"/>
          </a:p>
        </p:txBody>
      </p:sp>
      <p:sp>
        <p:nvSpPr>
          <p:cNvPr id="7" name="מציין מיקום של מספר שקופית 6"/>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7008812" y="533400"/>
            <a:ext cx="4114800" cy="1524000"/>
          </a:xfrm>
        </p:spPr>
        <p:txBody>
          <a:bodyPr rtlCol="1" anchor="b">
            <a:noAutofit/>
          </a:bodyPr>
          <a:lstStyle>
            <a:lvl1pPr algn="r" rtl="1">
              <a:defRPr sz="3600" b="1"/>
            </a:lvl1pPr>
          </a:lstStyle>
          <a:p>
            <a:pPr rtl="1"/>
            <a:r>
              <a:rPr lang="he-IL"/>
              <a:t>לחץ כדי לערוך סגנון כותרת של תבנית בסיס</a:t>
            </a:r>
            <a:endParaRPr lang="he-IL" noProof="0" dirty="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flipH="1">
            <a:off x="542840" y="533400"/>
            <a:ext cx="5780173" cy="5791200"/>
          </a:xfrm>
          <a:ln w="50800">
            <a:solidFill>
              <a:schemeClr val="tx1">
                <a:lumMod val="65000"/>
                <a:lumOff val="35000"/>
              </a:schemeClr>
            </a:solidFill>
            <a:miter lim="800000"/>
          </a:ln>
        </p:spPr>
        <p:txBody>
          <a:bodyPr rtlCol="1">
            <a:normAutofit/>
          </a:bodyPr>
          <a:lstStyle>
            <a:lvl1pPr marL="0" indent="0" algn="ctr" rtl="1">
              <a:buNone/>
              <a:defRPr sz="24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p>
        </p:txBody>
      </p:sp>
      <p:sp>
        <p:nvSpPr>
          <p:cNvPr id="4" name="מציין מיקום טקסט 3"/>
          <p:cNvSpPr>
            <a:spLocks noGrp="1"/>
          </p:cNvSpPr>
          <p:nvPr>
            <p:ph type="body" sz="half" idx="2"/>
          </p:nvPr>
        </p:nvSpPr>
        <p:spPr>
          <a:xfrm flipH="1">
            <a:off x="7008812" y="2209800"/>
            <a:ext cx="4114800" cy="3810000"/>
          </a:xfrm>
        </p:spPr>
        <p:txBody>
          <a:bodyPr rtlCol="1">
            <a:normAutofit/>
          </a:bodyPr>
          <a:lstStyle>
            <a:lvl1pPr marL="0" indent="0" algn="r" rtl="1">
              <a:lnSpc>
                <a:spcPct val="110000"/>
              </a:lnSpc>
              <a:spcBef>
                <a:spcPts val="600"/>
              </a:spcBef>
              <a:buNone/>
              <a:defRPr sz="18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a:r>
              <a:rPr lang="he-IL"/>
              <a:t>ערוך סגנונות טקסט של תבנית בסיס</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flipH="1">
            <a:off x="2436812" y="533400"/>
            <a:ext cx="8686801" cy="1066800"/>
          </a:xfrm>
          <a:prstGeom prst="rect">
            <a:avLst/>
          </a:prstGeom>
        </p:spPr>
        <p:txBody>
          <a:bodyPr vert="horz" lIns="91440" tIns="45720" rIns="91440" bIns="45720" rtlCol="1" anchor="b">
            <a:normAutofit/>
          </a:bodyPr>
          <a:lstStyle/>
          <a:p>
            <a:pPr rtl="1"/>
            <a:r>
              <a:rPr lang="he-IL" dirty="0"/>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2436812" y="1828800"/>
            <a:ext cx="8686801" cy="4191000"/>
          </a:xfrm>
          <a:prstGeom prst="rect">
            <a:avLst/>
          </a:prstGeom>
        </p:spPr>
        <p:txBody>
          <a:bodyPr vert="horz" lIns="91440" tIns="45720" rIns="91440" bIns="45720" rtlCol="1">
            <a:normAutofit/>
          </a:bodyPr>
          <a:lstStyle/>
          <a:p>
            <a:pPr lvl="0"/>
            <a:r>
              <a:rPr lang="he-IL"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5" name="מציין מיקום של כותרת תחתונה 4"/>
          <p:cNvSpPr>
            <a:spLocks noGrp="1"/>
          </p:cNvSpPr>
          <p:nvPr>
            <p:ph type="ftr" sz="quarter" idx="3"/>
          </p:nvPr>
        </p:nvSpPr>
        <p:spPr>
          <a:xfrm flipH="1">
            <a:off x="5470525" y="6155267"/>
            <a:ext cx="5653087" cy="273049"/>
          </a:xfrm>
          <a:prstGeom prst="rect">
            <a:avLst/>
          </a:prstGeom>
        </p:spPr>
        <p:txBody>
          <a:bodyPr vert="horz" lIns="91440" tIns="45720" rIns="91440" bIns="45720" rtlCol="1" anchor="ctr"/>
          <a:lstStyle>
            <a:lvl1pPr algn="r" rtl="1">
              <a:defRPr sz="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r>
              <a:rPr lang="he-IL"/>
              <a:t>הוסף כותרת תחתונה</a:t>
            </a:r>
          </a:p>
        </p:txBody>
      </p:sp>
      <p:sp>
        <p:nvSpPr>
          <p:cNvPr id="4" name="מציין מיקום של תאריך 3"/>
          <p:cNvSpPr>
            <a:spLocks noGrp="1"/>
          </p:cNvSpPr>
          <p:nvPr>
            <p:ph type="dt" sz="half" idx="2"/>
          </p:nvPr>
        </p:nvSpPr>
        <p:spPr>
          <a:xfrm flipH="1">
            <a:off x="3884613" y="6155267"/>
            <a:ext cx="1371600" cy="273049"/>
          </a:xfrm>
          <a:prstGeom prst="rect">
            <a:avLst/>
          </a:prstGeom>
        </p:spPr>
        <p:txBody>
          <a:bodyPr vert="horz" lIns="91440" tIns="45720" rIns="91440" bIns="45720" rtlCol="1" anchor="ctr"/>
          <a:lstStyle>
            <a:lvl1pPr algn="l" rtl="1">
              <a:defRPr sz="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fld id="{B6D7B0FD-3216-4B66-8AF6-A618A2947437}" type="datetime1">
              <a:rPr lang="he-IL" smtClean="0"/>
              <a:pPr/>
              <a:t>י' אב תשע"ח</a:t>
            </a:fld>
            <a:endParaRPr lang="he-IL"/>
          </a:p>
        </p:txBody>
      </p:sp>
      <p:sp>
        <p:nvSpPr>
          <p:cNvPr id="6" name="מציין מיקום של מספר שקופית 5"/>
          <p:cNvSpPr>
            <a:spLocks noGrp="1"/>
          </p:cNvSpPr>
          <p:nvPr>
            <p:ph type="sldNum" sz="quarter" idx="4"/>
          </p:nvPr>
        </p:nvSpPr>
        <p:spPr>
          <a:xfrm flipH="1">
            <a:off x="2436812" y="6155267"/>
            <a:ext cx="1219201" cy="273049"/>
          </a:xfrm>
          <a:prstGeom prst="rect">
            <a:avLst/>
          </a:prstGeom>
        </p:spPr>
        <p:txBody>
          <a:bodyPr vert="horz" lIns="91440" tIns="45720" rIns="91440" bIns="45720" rtlCol="1" anchor="ctr"/>
          <a:lstStyle>
            <a:lvl1pPr algn="l" rtl="1">
              <a:defRPr sz="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80000"/>
        </a:lnSpc>
        <a:spcBef>
          <a:spcPct val="0"/>
        </a:spcBef>
        <a:buNone/>
        <a:defRPr sz="36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r" defTabSz="914400" rtl="1"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594360" indent="-228600" algn="r" defTabSz="914400" rtl="1"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77724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96012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1097280" indent="-13716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marL="123444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flipH="1">
            <a:off x="5734371" y="2204864"/>
            <a:ext cx="5389239" cy="843137"/>
          </a:xfrm>
        </p:spPr>
        <p:txBody>
          <a:bodyPr rtlCol="1">
            <a:normAutofit/>
          </a:bodyPr>
          <a:lstStyle/>
          <a:p>
            <a:pPr algn="r" rtl="1"/>
            <a:r>
              <a:rPr lang="en-US" dirty="0"/>
              <a:t>Nemesis-</a:t>
            </a:r>
            <a:r>
              <a:rPr lang="en-US" dirty="0" err="1"/>
              <a:t>Algo</a:t>
            </a:r>
            <a:endParaRPr lang="he-IL" dirty="0"/>
          </a:p>
        </p:txBody>
      </p:sp>
      <p:sp>
        <p:nvSpPr>
          <p:cNvPr id="3" name="כותרת משנה 2"/>
          <p:cNvSpPr>
            <a:spLocks noGrp="1"/>
          </p:cNvSpPr>
          <p:nvPr>
            <p:ph type="subTitle" idx="1"/>
          </p:nvPr>
        </p:nvSpPr>
        <p:spPr>
          <a:xfrm flipH="1">
            <a:off x="5800695" y="3140968"/>
            <a:ext cx="5832648" cy="1224136"/>
          </a:xfrm>
        </p:spPr>
        <p:txBody>
          <a:bodyPr rtlCol="1">
            <a:normAutofit/>
          </a:bodyPr>
          <a:lstStyle/>
          <a:p>
            <a:pPr algn="ctr"/>
            <a:r>
              <a:rPr lang="he-IL" sz="3200" dirty="0"/>
              <a:t>חלוקה הוגנת של דמי שכירות</a:t>
            </a:r>
          </a:p>
        </p:txBody>
      </p:sp>
      <p:sp>
        <p:nvSpPr>
          <p:cNvPr id="4" name="כותרת משנה 2">
            <a:extLst>
              <a:ext uri="{FF2B5EF4-FFF2-40B4-BE49-F238E27FC236}">
                <a16:creationId xmlns:a16="http://schemas.microsoft.com/office/drawing/2014/main" id="{93FF0929-FBEB-4955-88A1-18A9684EC5B7}"/>
              </a:ext>
            </a:extLst>
          </p:cNvPr>
          <p:cNvSpPr txBox="1">
            <a:spLocks/>
          </p:cNvSpPr>
          <p:nvPr/>
        </p:nvSpPr>
        <p:spPr>
          <a:xfrm flipH="1">
            <a:off x="7030516" y="1700808"/>
            <a:ext cx="2880320" cy="630776"/>
          </a:xfrm>
          <a:prstGeom prst="rect">
            <a:avLst/>
          </a:prstGeom>
        </p:spPr>
        <p:txBody>
          <a:bodyPr vert="horz" lIns="91440" tIns="45720" rIns="91440" bIns="45720" rtlCol="1">
            <a:normAutofit/>
          </a:bodyPr>
          <a:lstStyle>
            <a:lvl1pPr marL="0" indent="0" algn="r" defTabSz="914400" rtl="1"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1"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1"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1"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1"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1"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1"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1"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1"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r>
              <a:rPr lang="he-IL" sz="3200" dirty="0" err="1">
                <a:solidFill>
                  <a:schemeClr val="accent1">
                    <a:lumMod val="75000"/>
                  </a:schemeClr>
                </a:solidFill>
              </a:rPr>
              <a:t>נמסיס</a:t>
            </a:r>
            <a:r>
              <a:rPr lang="he-IL" sz="3200" dirty="0">
                <a:solidFill>
                  <a:schemeClr val="accent1">
                    <a:lumMod val="75000"/>
                  </a:schemeClr>
                </a:solidFill>
              </a:rPr>
              <a:t> </a:t>
            </a:r>
            <a:r>
              <a:rPr lang="he-IL" sz="3200" dirty="0" err="1">
                <a:solidFill>
                  <a:schemeClr val="accent1">
                    <a:lumMod val="75000"/>
                  </a:schemeClr>
                </a:solidFill>
              </a:rPr>
              <a:t>אלגו</a:t>
            </a:r>
            <a:endParaRPr lang="he-IL" sz="3200" dirty="0">
              <a:solidFill>
                <a:schemeClr val="accent1">
                  <a:lumMod val="75000"/>
                </a:schemeClr>
              </a:solidFill>
            </a:endParaRPr>
          </a:p>
        </p:txBody>
      </p:sp>
      <p:pic>
        <p:nvPicPr>
          <p:cNvPr id="7" name="תמונה 6">
            <a:extLst>
              <a:ext uri="{FF2B5EF4-FFF2-40B4-BE49-F238E27FC236}">
                <a16:creationId xmlns:a16="http://schemas.microsoft.com/office/drawing/2014/main" id="{8B166BE7-575B-4D4A-A50C-C70C93493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53CC25-4325-494F-8175-04638B858587}"/>
              </a:ext>
            </a:extLst>
          </p:cNvPr>
          <p:cNvSpPr>
            <a:spLocks noGrp="1"/>
          </p:cNvSpPr>
          <p:nvPr>
            <p:ph type="title"/>
          </p:nvPr>
        </p:nvSpPr>
        <p:spPr>
          <a:xfrm flipH="1">
            <a:off x="2436811" y="533400"/>
            <a:ext cx="8686801" cy="591344"/>
          </a:xfrm>
        </p:spPr>
        <p:txBody>
          <a:bodyPr/>
          <a:lstStyle/>
          <a:p>
            <a:r>
              <a:rPr lang="he-IL" dirty="0"/>
              <a:t>טבלת הקנאה</a:t>
            </a:r>
          </a:p>
        </p:txBody>
      </p:sp>
      <p:sp>
        <p:nvSpPr>
          <p:cNvPr id="6" name="TextBox 5">
            <a:extLst>
              <a:ext uri="{FF2B5EF4-FFF2-40B4-BE49-F238E27FC236}">
                <a16:creationId xmlns:a16="http://schemas.microsoft.com/office/drawing/2014/main" id="{6BA29ECC-6063-429C-A6F4-F060ED2326D2}"/>
              </a:ext>
            </a:extLst>
          </p:cNvPr>
          <p:cNvSpPr txBox="1"/>
          <p:nvPr/>
        </p:nvSpPr>
        <p:spPr>
          <a:xfrm>
            <a:off x="2560847" y="4711806"/>
            <a:ext cx="8438727" cy="1754326"/>
          </a:xfrm>
          <a:prstGeom prst="rect">
            <a:avLst/>
          </a:prstGeom>
          <a:noFill/>
        </p:spPr>
        <p:txBody>
          <a:bodyPr wrap="square" rtlCol="1">
            <a:spAutoFit/>
          </a:bodyPr>
          <a:lstStyle/>
          <a:p>
            <a:r>
              <a:rPr lang="he-IL" dirty="0"/>
              <a:t>משמעות ההגרלה: </a:t>
            </a:r>
          </a:p>
          <a:p>
            <a:r>
              <a:rPr lang="he-IL" dirty="0"/>
              <a:t>דייר מספר 1 מקנא בדייר מספר 3.</a:t>
            </a:r>
          </a:p>
          <a:p>
            <a:r>
              <a:rPr lang="he-IL" dirty="0"/>
              <a:t>דייר מספר 2 מקנא בדיירים מספר 1, 3 ו-9.</a:t>
            </a:r>
          </a:p>
          <a:p>
            <a:r>
              <a:rPr lang="he-IL" dirty="0"/>
              <a:t>דייר מספר 6 מקנא בדייר מספר 7.</a:t>
            </a:r>
          </a:p>
          <a:p>
            <a:r>
              <a:rPr lang="he-IL" dirty="0"/>
              <a:t>דייר מספר 8 מקנא בדיירים מספר 9 ו-10.</a:t>
            </a:r>
          </a:p>
          <a:p>
            <a:r>
              <a:rPr lang="he-IL" dirty="0"/>
              <a:t>הערה: דיירים אלה אמורים לגור בשכנות שנים ארוכות עם רגשי הקנאה העמוקים שביניהם.</a:t>
            </a:r>
          </a:p>
        </p:txBody>
      </p:sp>
      <p:pic>
        <p:nvPicPr>
          <p:cNvPr id="7" name="תמונה 6">
            <a:extLst>
              <a:ext uri="{FF2B5EF4-FFF2-40B4-BE49-F238E27FC236}">
                <a16:creationId xmlns:a16="http://schemas.microsoft.com/office/drawing/2014/main" id="{613721C3-3DE6-4751-81E8-C00C69433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graphicFrame>
        <p:nvGraphicFramePr>
          <p:cNvPr id="3" name="טבלה 2">
            <a:extLst>
              <a:ext uri="{FF2B5EF4-FFF2-40B4-BE49-F238E27FC236}">
                <a16:creationId xmlns:a16="http://schemas.microsoft.com/office/drawing/2014/main" id="{7DC1A059-09CD-4D87-95AA-7E9855996E1B}"/>
              </a:ext>
            </a:extLst>
          </p:cNvPr>
          <p:cNvGraphicFramePr>
            <a:graphicFrameLocks noGrp="1"/>
          </p:cNvGraphicFramePr>
          <p:nvPr>
            <p:extLst>
              <p:ext uri="{D42A27DB-BD31-4B8C-83A1-F6EECF244321}">
                <p14:modId xmlns:p14="http://schemas.microsoft.com/office/powerpoint/2010/main" val="1609698033"/>
              </p:ext>
            </p:extLst>
          </p:nvPr>
        </p:nvGraphicFramePr>
        <p:xfrm>
          <a:off x="1773932" y="1176193"/>
          <a:ext cx="9560023" cy="3476946"/>
        </p:xfrm>
        <a:graphic>
          <a:graphicData uri="http://schemas.openxmlformats.org/drawingml/2006/table">
            <a:tbl>
              <a:tblPr/>
              <a:tblGrid>
                <a:gridCol w="869093">
                  <a:extLst>
                    <a:ext uri="{9D8B030D-6E8A-4147-A177-3AD203B41FA5}">
                      <a16:colId xmlns:a16="http://schemas.microsoft.com/office/drawing/2014/main" val="4104430591"/>
                    </a:ext>
                  </a:extLst>
                </a:gridCol>
                <a:gridCol w="869093">
                  <a:extLst>
                    <a:ext uri="{9D8B030D-6E8A-4147-A177-3AD203B41FA5}">
                      <a16:colId xmlns:a16="http://schemas.microsoft.com/office/drawing/2014/main" val="677461810"/>
                    </a:ext>
                  </a:extLst>
                </a:gridCol>
                <a:gridCol w="869093">
                  <a:extLst>
                    <a:ext uri="{9D8B030D-6E8A-4147-A177-3AD203B41FA5}">
                      <a16:colId xmlns:a16="http://schemas.microsoft.com/office/drawing/2014/main" val="408152276"/>
                    </a:ext>
                  </a:extLst>
                </a:gridCol>
                <a:gridCol w="869093">
                  <a:extLst>
                    <a:ext uri="{9D8B030D-6E8A-4147-A177-3AD203B41FA5}">
                      <a16:colId xmlns:a16="http://schemas.microsoft.com/office/drawing/2014/main" val="3284007566"/>
                    </a:ext>
                  </a:extLst>
                </a:gridCol>
                <a:gridCol w="869093">
                  <a:extLst>
                    <a:ext uri="{9D8B030D-6E8A-4147-A177-3AD203B41FA5}">
                      <a16:colId xmlns:a16="http://schemas.microsoft.com/office/drawing/2014/main" val="1636461120"/>
                    </a:ext>
                  </a:extLst>
                </a:gridCol>
                <a:gridCol w="869093">
                  <a:extLst>
                    <a:ext uri="{9D8B030D-6E8A-4147-A177-3AD203B41FA5}">
                      <a16:colId xmlns:a16="http://schemas.microsoft.com/office/drawing/2014/main" val="3599366816"/>
                    </a:ext>
                  </a:extLst>
                </a:gridCol>
                <a:gridCol w="869093">
                  <a:extLst>
                    <a:ext uri="{9D8B030D-6E8A-4147-A177-3AD203B41FA5}">
                      <a16:colId xmlns:a16="http://schemas.microsoft.com/office/drawing/2014/main" val="1779384619"/>
                    </a:ext>
                  </a:extLst>
                </a:gridCol>
                <a:gridCol w="869093">
                  <a:extLst>
                    <a:ext uri="{9D8B030D-6E8A-4147-A177-3AD203B41FA5}">
                      <a16:colId xmlns:a16="http://schemas.microsoft.com/office/drawing/2014/main" val="1526802626"/>
                    </a:ext>
                  </a:extLst>
                </a:gridCol>
                <a:gridCol w="869093">
                  <a:extLst>
                    <a:ext uri="{9D8B030D-6E8A-4147-A177-3AD203B41FA5}">
                      <a16:colId xmlns:a16="http://schemas.microsoft.com/office/drawing/2014/main" val="124647487"/>
                    </a:ext>
                  </a:extLst>
                </a:gridCol>
                <a:gridCol w="869093">
                  <a:extLst>
                    <a:ext uri="{9D8B030D-6E8A-4147-A177-3AD203B41FA5}">
                      <a16:colId xmlns:a16="http://schemas.microsoft.com/office/drawing/2014/main" val="1988570865"/>
                    </a:ext>
                  </a:extLst>
                </a:gridCol>
                <a:gridCol w="869093">
                  <a:extLst>
                    <a:ext uri="{9D8B030D-6E8A-4147-A177-3AD203B41FA5}">
                      <a16:colId xmlns:a16="http://schemas.microsoft.com/office/drawing/2014/main" val="1293116330"/>
                    </a:ext>
                  </a:extLst>
                </a:gridCol>
              </a:tblGrid>
              <a:tr h="316086">
                <a:tc>
                  <a:txBody>
                    <a:bodyPr/>
                    <a:lstStyle/>
                    <a:p>
                      <a:pPr algn="l" fontAlgn="b"/>
                      <a:r>
                        <a:rPr lang="he-IL" sz="14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1" i="0" u="none" strike="noStrike">
                          <a:solidFill>
                            <a:srgbClr val="000000"/>
                          </a:solidFill>
                          <a:effectLst/>
                          <a:latin typeface="Arial" panose="020B0604020202020204" pitchFamily="34" charset="0"/>
                        </a:rPr>
                        <a:t>דייר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1" i="0" u="none" strike="noStrike">
                          <a:solidFill>
                            <a:srgbClr val="000000"/>
                          </a:solidFill>
                          <a:effectLst/>
                          <a:latin typeface="Arial" panose="020B0604020202020204" pitchFamily="34" charset="0"/>
                        </a:rPr>
                        <a:t>דייר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1" i="0" u="none" strike="noStrike">
                          <a:solidFill>
                            <a:srgbClr val="000000"/>
                          </a:solidFill>
                          <a:effectLst/>
                          <a:latin typeface="Arial" panose="020B0604020202020204" pitchFamily="34" charset="0"/>
                        </a:rPr>
                        <a:t>דייר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1" i="0" u="none" strike="noStrike">
                          <a:solidFill>
                            <a:srgbClr val="000000"/>
                          </a:solidFill>
                          <a:effectLst/>
                          <a:latin typeface="Arial" panose="020B0604020202020204" pitchFamily="34" charset="0"/>
                        </a:rPr>
                        <a:t>דייר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1" i="0" u="none" strike="noStrike">
                          <a:solidFill>
                            <a:srgbClr val="000000"/>
                          </a:solidFill>
                          <a:effectLst/>
                          <a:latin typeface="Arial" panose="020B0604020202020204" pitchFamily="34" charset="0"/>
                        </a:rPr>
                        <a:t>דייר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1" i="0" u="none" strike="noStrike">
                          <a:solidFill>
                            <a:srgbClr val="000000"/>
                          </a:solidFill>
                          <a:effectLst/>
                          <a:latin typeface="Arial" panose="020B0604020202020204" pitchFamily="34" charset="0"/>
                        </a:rPr>
                        <a:t>דייר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1" i="0" u="none" strike="noStrike">
                          <a:solidFill>
                            <a:srgbClr val="000000"/>
                          </a:solidFill>
                          <a:effectLst/>
                          <a:latin typeface="Arial" panose="020B0604020202020204" pitchFamily="34" charset="0"/>
                        </a:rPr>
                        <a:t>דייר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1" i="0" u="none" strike="noStrike">
                          <a:solidFill>
                            <a:srgbClr val="000000"/>
                          </a:solidFill>
                          <a:effectLst/>
                          <a:latin typeface="Arial" panose="020B0604020202020204" pitchFamily="34" charset="0"/>
                        </a:rPr>
                        <a:t>דייר 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1" i="0" u="none" strike="noStrike">
                          <a:solidFill>
                            <a:srgbClr val="000000"/>
                          </a:solidFill>
                          <a:effectLst/>
                          <a:latin typeface="Arial" panose="020B0604020202020204" pitchFamily="34" charset="0"/>
                        </a:rPr>
                        <a:t>דייר 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he-IL" sz="1400" b="1" i="0" u="none" strike="noStrike">
                          <a:solidFill>
                            <a:srgbClr val="000000"/>
                          </a:solidFill>
                          <a:effectLst/>
                          <a:latin typeface="Arial" panose="020B0604020202020204" pitchFamily="34" charset="0"/>
                        </a:rPr>
                        <a:t>דייר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928927"/>
                  </a:ext>
                </a:extLst>
              </a:tr>
              <a:tr h="316086">
                <a:tc>
                  <a:txBody>
                    <a:bodyPr/>
                    <a:lstStyle/>
                    <a:p>
                      <a:pPr algn="r" rtl="1" fontAlgn="b"/>
                      <a:r>
                        <a:rPr lang="he-IL" sz="1400" b="1" i="0" u="none" strike="noStrike" dirty="0">
                          <a:solidFill>
                            <a:srgbClr val="000000"/>
                          </a:solidFill>
                          <a:effectLst/>
                          <a:latin typeface="Arial" panose="020B0604020202020204" pitchFamily="34" charset="0"/>
                        </a:rPr>
                        <a:t>דייר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Arial" panose="020B060402020202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he-IL" sz="1400" b="1" i="0" u="none" strike="noStrike">
                          <a:solidFill>
                            <a:srgbClr val="000000"/>
                          </a:solidFill>
                          <a:effectLst/>
                          <a:latin typeface="Arial" panose="020B0604020202020204" pitchFamily="34" charset="0"/>
                        </a:rPr>
                        <a:t>100.19%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184061"/>
                  </a:ext>
                </a:extLst>
              </a:tr>
              <a:tr h="316086">
                <a:tc>
                  <a:txBody>
                    <a:bodyPr/>
                    <a:lstStyle/>
                    <a:p>
                      <a:pPr algn="r" rtl="1" fontAlgn="b"/>
                      <a:r>
                        <a:rPr lang="he-IL" sz="1400" b="1" i="0" u="none" strike="noStrike">
                          <a:solidFill>
                            <a:srgbClr val="000000"/>
                          </a:solidFill>
                          <a:effectLst/>
                          <a:latin typeface="Arial" panose="020B0604020202020204" pitchFamily="34" charset="0"/>
                        </a:rPr>
                        <a:t>דייר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Arial" panose="020B060402020202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63877"/>
                  </a:ext>
                </a:extLst>
              </a:tr>
              <a:tr h="316086">
                <a:tc>
                  <a:txBody>
                    <a:bodyPr/>
                    <a:lstStyle/>
                    <a:p>
                      <a:pPr algn="r" rtl="1" fontAlgn="b"/>
                      <a:r>
                        <a:rPr lang="he-IL" sz="1400" b="1" i="0" u="none" strike="noStrike">
                          <a:solidFill>
                            <a:srgbClr val="000000"/>
                          </a:solidFill>
                          <a:effectLst/>
                          <a:latin typeface="Arial" panose="020B0604020202020204" pitchFamily="34" charset="0"/>
                        </a:rPr>
                        <a:t>דייר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100.12%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he-IL" sz="1400" b="1" i="0" u="none" strike="noStrike" dirty="0">
                          <a:solidFill>
                            <a:srgbClr val="000000"/>
                          </a:solidFill>
                          <a:effectLst/>
                          <a:latin typeface="Arial" panose="020B0604020202020204" pitchFamily="34" charset="0"/>
                        </a:rPr>
                        <a:t>100.31%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he-IL" sz="1400" b="1" i="0" u="none" strike="noStrike" kern="1200" dirty="0">
                          <a:solidFill>
                            <a:srgbClr val="000000"/>
                          </a:solidFill>
                          <a:effectLst/>
                          <a:latin typeface="Arial" panose="020B0604020202020204" pitchFamily="34" charset="0"/>
                          <a:ea typeface="+mn-ea"/>
                          <a:cs typeface="+mn-cs"/>
                        </a:rPr>
                        <a:t>100.00</a:t>
                      </a:r>
                      <a:r>
                        <a:rPr lang="he-IL" sz="1400" b="1" i="0" u="none" strike="noStrike" dirty="0">
                          <a:solidFill>
                            <a:srgbClr val="000000"/>
                          </a:solidFill>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he-IL" sz="1400" b="1" i="0" u="none" strike="noStrike" dirty="0">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77955"/>
                  </a:ext>
                </a:extLst>
              </a:tr>
              <a:tr h="316086">
                <a:tc>
                  <a:txBody>
                    <a:bodyPr/>
                    <a:lstStyle/>
                    <a:p>
                      <a:pPr algn="r" rtl="1" fontAlgn="b"/>
                      <a:r>
                        <a:rPr lang="he-IL" sz="1400" b="1" i="0" u="none" strike="noStrike">
                          <a:solidFill>
                            <a:srgbClr val="000000"/>
                          </a:solidFill>
                          <a:effectLst/>
                          <a:latin typeface="Arial" panose="020B0604020202020204" pitchFamily="34" charset="0"/>
                        </a:rPr>
                        <a:t>דייר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Arial" panose="020B060402020202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56983"/>
                  </a:ext>
                </a:extLst>
              </a:tr>
              <a:tr h="316086">
                <a:tc>
                  <a:txBody>
                    <a:bodyPr/>
                    <a:lstStyle/>
                    <a:p>
                      <a:pPr algn="r" rtl="1" fontAlgn="b"/>
                      <a:r>
                        <a:rPr lang="he-IL" sz="1400" b="1" i="0" u="none" strike="noStrike">
                          <a:solidFill>
                            <a:srgbClr val="000000"/>
                          </a:solidFill>
                          <a:effectLst/>
                          <a:latin typeface="Arial" panose="020B0604020202020204" pitchFamily="34" charset="0"/>
                        </a:rPr>
                        <a:t>דייר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Arial" panose="020B060402020202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431768"/>
                  </a:ext>
                </a:extLst>
              </a:tr>
              <a:tr h="316086">
                <a:tc>
                  <a:txBody>
                    <a:bodyPr/>
                    <a:lstStyle/>
                    <a:p>
                      <a:pPr algn="r" rtl="1" fontAlgn="b"/>
                      <a:r>
                        <a:rPr lang="he-IL" sz="1400" b="1" i="0" u="none" strike="noStrike">
                          <a:solidFill>
                            <a:srgbClr val="000000"/>
                          </a:solidFill>
                          <a:effectLst/>
                          <a:latin typeface="Arial" panose="020B0604020202020204" pitchFamily="34" charset="0"/>
                        </a:rPr>
                        <a:t>דייר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Arial" panose="020B060402020202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Arial" panose="020B060402020202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he-IL" sz="1400" b="1" i="0" u="none" strike="noStrike">
                          <a:solidFill>
                            <a:srgbClr val="000000"/>
                          </a:solidFill>
                          <a:effectLst/>
                          <a:latin typeface="Arial" panose="020B0604020202020204" pitchFamily="34" charset="0"/>
                        </a:rPr>
                        <a:t>99.50%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Arial" panose="020B0604020202020204" pitchFamily="34" charset="0"/>
                        </a:rPr>
                        <a:t>99.56%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679666"/>
                  </a:ext>
                </a:extLst>
              </a:tr>
              <a:tr h="316086">
                <a:tc>
                  <a:txBody>
                    <a:bodyPr/>
                    <a:lstStyle/>
                    <a:p>
                      <a:pPr algn="r" rtl="1" fontAlgn="b"/>
                      <a:r>
                        <a:rPr lang="he-IL" sz="1400" b="1" i="0" u="none" strike="noStrike">
                          <a:solidFill>
                            <a:srgbClr val="000000"/>
                          </a:solidFill>
                          <a:effectLst/>
                          <a:latin typeface="Arial" panose="020B0604020202020204" pitchFamily="34" charset="0"/>
                        </a:rPr>
                        <a:t>דייר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100.12%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he-IL" sz="1400" b="1" i="0" u="none" strike="noStrike" dirty="0">
                          <a:solidFill>
                            <a:srgbClr val="000000"/>
                          </a:solidFill>
                          <a:effectLst/>
                          <a:latin typeface="Arial" panose="020B060402020202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he-IL" sz="1400" b="1" i="0" u="none" strike="noStrike">
                          <a:solidFill>
                            <a:srgbClr val="000000"/>
                          </a:solidFill>
                          <a:effectLst/>
                          <a:latin typeface="Arial" panose="020B0604020202020204" pitchFamily="34" charset="0"/>
                        </a:rPr>
                        <a:t>99.88%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893283"/>
                  </a:ext>
                </a:extLst>
              </a:tr>
              <a:tr h="316086">
                <a:tc>
                  <a:txBody>
                    <a:bodyPr/>
                    <a:lstStyle/>
                    <a:p>
                      <a:pPr algn="r" rtl="1" fontAlgn="b"/>
                      <a:r>
                        <a:rPr lang="he-IL" sz="1400" b="1" i="0" u="none" strike="noStrike">
                          <a:solidFill>
                            <a:srgbClr val="000000"/>
                          </a:solidFill>
                          <a:effectLst/>
                          <a:latin typeface="Arial" panose="020B0604020202020204" pitchFamily="34" charset="0"/>
                        </a:rPr>
                        <a:t>דייר 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Arial" panose="020B060402020202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Arial" panose="020B060402020202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352334"/>
                  </a:ext>
                </a:extLst>
              </a:tr>
              <a:tr h="316086">
                <a:tc>
                  <a:txBody>
                    <a:bodyPr/>
                    <a:lstStyle/>
                    <a:p>
                      <a:pPr algn="r" rtl="1" fontAlgn="b"/>
                      <a:r>
                        <a:rPr lang="he-IL" sz="1400" b="1" i="0" u="none" strike="noStrike">
                          <a:solidFill>
                            <a:srgbClr val="000000"/>
                          </a:solidFill>
                          <a:effectLst/>
                          <a:latin typeface="Arial" panose="020B0604020202020204" pitchFamily="34" charset="0"/>
                        </a:rPr>
                        <a:t>דייר 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100.13%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100.19%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he-IL" sz="1400" b="1" i="0" u="none" strike="noStrike" dirty="0">
                          <a:solidFill>
                            <a:srgbClr val="000000"/>
                          </a:solidFill>
                          <a:effectLst/>
                          <a:latin typeface="Arial" panose="020B060402020202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515033"/>
                  </a:ext>
                </a:extLst>
              </a:tr>
              <a:tr h="316086">
                <a:tc>
                  <a:txBody>
                    <a:bodyPr/>
                    <a:lstStyle/>
                    <a:p>
                      <a:pPr algn="r" rtl="1" fontAlgn="b"/>
                      <a:r>
                        <a:rPr lang="he-IL" sz="1400" b="1" i="0" u="none" strike="noStrike">
                          <a:solidFill>
                            <a:srgbClr val="000000"/>
                          </a:solidFill>
                          <a:effectLst/>
                          <a:latin typeface="Arial" panose="020B0604020202020204" pitchFamily="34" charset="0"/>
                        </a:rPr>
                        <a:t>דייר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Arial" panose="020B0604020202020204" pitchFamily="34" charset="0"/>
                        </a:rPr>
                        <a:t>100.06%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he-IL" sz="1400" b="1" i="0" u="none" strike="noStrike">
                          <a:solidFill>
                            <a:srgbClr val="000000"/>
                          </a:solidFill>
                          <a:effectLst/>
                          <a:latin typeface="Arial" panose="020B0604020202020204" pitchFamily="34" charset="0"/>
                        </a:rPr>
                        <a:t>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Arial" panose="020B060402020202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991587"/>
                  </a:ext>
                </a:extLst>
              </a:tr>
            </a:tbl>
          </a:graphicData>
        </a:graphic>
      </p:graphicFrame>
    </p:spTree>
    <p:extLst>
      <p:ext uri="{BB962C8B-B14F-4D97-AF65-F5344CB8AC3E}">
        <p14:creationId xmlns:p14="http://schemas.microsoft.com/office/powerpoint/2010/main" val="195480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flipH="1">
            <a:off x="2436812" y="533400"/>
            <a:ext cx="8686801" cy="1066800"/>
          </a:xfrm>
        </p:spPr>
        <p:txBody>
          <a:bodyPr rtlCol="1"/>
          <a:lstStyle/>
          <a:p>
            <a:pPr algn="r" rtl="1"/>
            <a:r>
              <a:rPr lang="he-IL" dirty="0"/>
              <a:t>הגדרת הבעיה</a:t>
            </a:r>
          </a:p>
        </p:txBody>
      </p:sp>
      <p:sp>
        <p:nvSpPr>
          <p:cNvPr id="14" name="מציין מיקום תוכן 13"/>
          <p:cNvSpPr>
            <a:spLocks noGrp="1"/>
          </p:cNvSpPr>
          <p:nvPr>
            <p:ph idx="1"/>
          </p:nvPr>
        </p:nvSpPr>
        <p:spPr>
          <a:xfrm flipH="1">
            <a:off x="2436811" y="1828800"/>
            <a:ext cx="8686801" cy="4840560"/>
          </a:xfrm>
        </p:spPr>
        <p:txBody>
          <a:bodyPr rtlCol="1">
            <a:normAutofit/>
          </a:bodyPr>
          <a:lstStyle/>
          <a:p>
            <a:pPr marL="630238" indent="-585788" algn="r" rtl="1">
              <a:buNone/>
            </a:pPr>
            <a:r>
              <a:rPr lang="he-IL" u="sng" dirty="0"/>
              <a:t>נתון</a:t>
            </a:r>
            <a:r>
              <a:rPr lang="he-IL" dirty="0"/>
              <a:t>: 10 דירות להשכרה במחיר מופחת לזכאים. כמו כן, נתונה שומת דמי השכירות המופחתים לכל אחת מהדירות ע"י שמאי מקרקעין.</a:t>
            </a:r>
          </a:p>
          <a:p>
            <a:pPr marL="45720" indent="0" algn="r" rtl="1">
              <a:buNone/>
            </a:pPr>
            <a:r>
              <a:rPr lang="he-IL" u="sng" dirty="0"/>
              <a:t>הבעיה</a:t>
            </a:r>
            <a:r>
              <a:rPr lang="he-IL" dirty="0"/>
              <a:t>: כיצד לחלק את הדירות בין הזכאים באופן הוגן.</a:t>
            </a:r>
          </a:p>
          <a:p>
            <a:pPr marL="45720" indent="0" algn="r" rtl="1">
              <a:buNone/>
            </a:pPr>
            <a:r>
              <a:rPr lang="he-IL" u="sng" dirty="0"/>
              <a:t>השיטות</a:t>
            </a:r>
            <a:r>
              <a:rPr lang="he-IL" dirty="0"/>
              <a:t>: </a:t>
            </a:r>
          </a:p>
          <a:p>
            <a:pPr marL="502920" indent="-457200" algn="r" rtl="1">
              <a:buAutoNum type="arabicParenBoth"/>
            </a:pPr>
            <a:r>
              <a:rPr lang="he-IL" dirty="0"/>
              <a:t>הגרלה – המספר הנמוך בהגרלה בוחר לפני המספר הגבוה ממנו.</a:t>
            </a:r>
          </a:p>
          <a:p>
            <a:pPr marL="502920" indent="-457200" algn="r" rtl="1">
              <a:buAutoNum type="arabicParenBoth"/>
            </a:pPr>
            <a:r>
              <a:rPr lang="he-IL" dirty="0"/>
              <a:t>חלוקה הוגנת וללא קנאה בהתאם להעדפות הזכאים באופן שכולם מרוצים ואינם מקנאים בזכאים אחרים. קיימות שתי תתי שיטות כמפורט בהמשך (אורדינאלית </a:t>
            </a:r>
            <a:r>
              <a:rPr lang="he-IL" dirty="0" err="1"/>
              <a:t>ואינטרוואלית</a:t>
            </a:r>
            <a:r>
              <a:rPr lang="he-IL" dirty="0"/>
              <a:t> כאשר המערכת מאחדת את שתיהן). </a:t>
            </a:r>
          </a:p>
          <a:p>
            <a:pPr marL="45720" indent="0" algn="r" rtl="1">
              <a:buNone/>
            </a:pPr>
            <a:endParaRPr lang="he-IL" dirty="0"/>
          </a:p>
          <a:p>
            <a:pPr marL="45720" indent="0" algn="r" rtl="1">
              <a:buNone/>
            </a:pPr>
            <a:endParaRPr lang="he-IL" dirty="0"/>
          </a:p>
          <a:p>
            <a:pPr marL="45720" indent="0" algn="r" rtl="1">
              <a:buNone/>
            </a:pPr>
            <a:endParaRPr lang="he-IL" dirty="0"/>
          </a:p>
          <a:p>
            <a:pPr marL="45720" indent="0" algn="r" rtl="1">
              <a:buNone/>
            </a:pPr>
            <a:endParaRPr lang="he-IL" dirty="0"/>
          </a:p>
        </p:txBody>
      </p:sp>
      <p:pic>
        <p:nvPicPr>
          <p:cNvPr id="6" name="תמונה 5">
            <a:extLst>
              <a:ext uri="{FF2B5EF4-FFF2-40B4-BE49-F238E27FC236}">
                <a16:creationId xmlns:a16="http://schemas.microsoft.com/office/drawing/2014/main" id="{0BF2E1A8-FAF4-4780-8315-A84B9D6F5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1" y="533400"/>
            <a:ext cx="8686801" cy="807368"/>
          </a:xfrm>
        </p:spPr>
        <p:txBody>
          <a:bodyPr rtlCol="1">
            <a:normAutofit/>
          </a:bodyPr>
          <a:lstStyle/>
          <a:p>
            <a:pPr algn="r" rtl="1"/>
            <a:r>
              <a:rPr lang="he-IL" sz="2800" dirty="0"/>
              <a:t>טבלת הדירות ודמי השכירות לפי הערכת השמאי</a:t>
            </a:r>
            <a:br>
              <a:rPr lang="he-IL" sz="2800" dirty="0"/>
            </a:br>
            <a:r>
              <a:rPr lang="he-IL" sz="2000" b="0" dirty="0"/>
              <a:t>(הערכים בש"ח)</a:t>
            </a:r>
            <a:endParaRPr lang="he-IL" sz="2800" b="0" dirty="0"/>
          </a:p>
        </p:txBody>
      </p:sp>
      <p:sp>
        <p:nvSpPr>
          <p:cNvPr id="6" name="TextBox 5">
            <a:extLst>
              <a:ext uri="{FF2B5EF4-FFF2-40B4-BE49-F238E27FC236}">
                <a16:creationId xmlns:a16="http://schemas.microsoft.com/office/drawing/2014/main" id="{893107F6-C2FB-4285-BDBF-748661B751BD}"/>
              </a:ext>
            </a:extLst>
          </p:cNvPr>
          <p:cNvSpPr txBox="1"/>
          <p:nvPr/>
        </p:nvSpPr>
        <p:spPr>
          <a:xfrm>
            <a:off x="1275673" y="4826591"/>
            <a:ext cx="10099681" cy="1477328"/>
          </a:xfrm>
          <a:prstGeom prst="rect">
            <a:avLst/>
          </a:prstGeom>
          <a:noFill/>
        </p:spPr>
        <p:txBody>
          <a:bodyPr wrap="square" rtlCol="1">
            <a:spAutoFit/>
          </a:bodyPr>
          <a:lstStyle/>
          <a:p>
            <a:r>
              <a:rPr lang="he-IL" dirty="0"/>
              <a:t>טבלה זו תישלח לכל אחד מהזכאים כדי שימלא בה את העדפותיו. מילויי ההעדפות יהיה בסדר אורדינאלי, דהיינו:</a:t>
            </a:r>
            <a:r>
              <a:rPr lang="en-US" dirty="0"/>
              <a:t> </a:t>
            </a:r>
            <a:r>
              <a:rPr lang="he-IL" dirty="0"/>
              <a:t>ערך גבוה יותר משמעו הדירה מועדפת יותר מבלי לקבוע בכמה. ככל שהערך יותר גבוה ההעדפה גבוהה יותר. מנגד, דירה שאינה רצויה תקבל ניקוד שלילי כאשר ככל שהניקוד שלילי יותר הדירה פחות רצויה.</a:t>
            </a:r>
          </a:p>
          <a:p>
            <a:r>
              <a:rPr lang="he-IL" dirty="0"/>
              <a:t>לכל אחד מהזכאים ניתנו 10 נקודות חיוביות ו-10 נקודות שליליות שחייבים להשתמש בכולן.</a:t>
            </a:r>
          </a:p>
          <a:p>
            <a:r>
              <a:rPr lang="he-IL" dirty="0"/>
              <a:t>בדוגמה זו, נחלקו נקודות הזכות ל: 5, 3 ו-2 והנקודות השליליות ל: (5-), (3-) ו-(2-).</a:t>
            </a:r>
          </a:p>
        </p:txBody>
      </p:sp>
      <p:pic>
        <p:nvPicPr>
          <p:cNvPr id="9" name="תמונה 8">
            <a:extLst>
              <a:ext uri="{FF2B5EF4-FFF2-40B4-BE49-F238E27FC236}">
                <a16:creationId xmlns:a16="http://schemas.microsoft.com/office/drawing/2014/main" id="{0AC75C26-E8D9-4942-B188-D36E6FF47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graphicFrame>
        <p:nvGraphicFramePr>
          <p:cNvPr id="8" name="טבלה 7">
            <a:extLst>
              <a:ext uri="{FF2B5EF4-FFF2-40B4-BE49-F238E27FC236}">
                <a16:creationId xmlns:a16="http://schemas.microsoft.com/office/drawing/2014/main" id="{42083CB9-2BE3-4A66-A06D-43D154691864}"/>
              </a:ext>
            </a:extLst>
          </p:cNvPr>
          <p:cNvGraphicFramePr>
            <a:graphicFrameLocks noGrp="1"/>
          </p:cNvGraphicFramePr>
          <p:nvPr>
            <p:extLst>
              <p:ext uri="{D42A27DB-BD31-4B8C-83A1-F6EECF244321}">
                <p14:modId xmlns:p14="http://schemas.microsoft.com/office/powerpoint/2010/main" val="2341344428"/>
              </p:ext>
            </p:extLst>
          </p:nvPr>
        </p:nvGraphicFramePr>
        <p:xfrm>
          <a:off x="1845941" y="1628800"/>
          <a:ext cx="9649075" cy="2880324"/>
        </p:xfrm>
        <a:graphic>
          <a:graphicData uri="http://schemas.openxmlformats.org/drawingml/2006/table">
            <a:tbl>
              <a:tblPr>
                <a:tableStyleId>{BC89EF96-8CEA-46FF-86C4-4CE0E7609802}</a:tableStyleId>
              </a:tblPr>
              <a:tblGrid>
                <a:gridCol w="793981">
                  <a:extLst>
                    <a:ext uri="{9D8B030D-6E8A-4147-A177-3AD203B41FA5}">
                      <a16:colId xmlns:a16="http://schemas.microsoft.com/office/drawing/2014/main" val="4220569528"/>
                    </a:ext>
                  </a:extLst>
                </a:gridCol>
                <a:gridCol w="915284">
                  <a:extLst>
                    <a:ext uri="{9D8B030D-6E8A-4147-A177-3AD203B41FA5}">
                      <a16:colId xmlns:a16="http://schemas.microsoft.com/office/drawing/2014/main" val="3242801861"/>
                    </a:ext>
                  </a:extLst>
                </a:gridCol>
                <a:gridCol w="793981">
                  <a:extLst>
                    <a:ext uri="{9D8B030D-6E8A-4147-A177-3AD203B41FA5}">
                      <a16:colId xmlns:a16="http://schemas.microsoft.com/office/drawing/2014/main" val="419074888"/>
                    </a:ext>
                  </a:extLst>
                </a:gridCol>
                <a:gridCol w="793981">
                  <a:extLst>
                    <a:ext uri="{9D8B030D-6E8A-4147-A177-3AD203B41FA5}">
                      <a16:colId xmlns:a16="http://schemas.microsoft.com/office/drawing/2014/main" val="190101303"/>
                    </a:ext>
                  </a:extLst>
                </a:gridCol>
                <a:gridCol w="793981">
                  <a:extLst>
                    <a:ext uri="{9D8B030D-6E8A-4147-A177-3AD203B41FA5}">
                      <a16:colId xmlns:a16="http://schemas.microsoft.com/office/drawing/2014/main" val="4046319202"/>
                    </a:ext>
                  </a:extLst>
                </a:gridCol>
                <a:gridCol w="793981">
                  <a:extLst>
                    <a:ext uri="{9D8B030D-6E8A-4147-A177-3AD203B41FA5}">
                      <a16:colId xmlns:a16="http://schemas.microsoft.com/office/drawing/2014/main" val="2753098099"/>
                    </a:ext>
                  </a:extLst>
                </a:gridCol>
                <a:gridCol w="793981">
                  <a:extLst>
                    <a:ext uri="{9D8B030D-6E8A-4147-A177-3AD203B41FA5}">
                      <a16:colId xmlns:a16="http://schemas.microsoft.com/office/drawing/2014/main" val="3720344045"/>
                    </a:ext>
                  </a:extLst>
                </a:gridCol>
                <a:gridCol w="793981">
                  <a:extLst>
                    <a:ext uri="{9D8B030D-6E8A-4147-A177-3AD203B41FA5}">
                      <a16:colId xmlns:a16="http://schemas.microsoft.com/office/drawing/2014/main" val="3419907412"/>
                    </a:ext>
                  </a:extLst>
                </a:gridCol>
                <a:gridCol w="793981">
                  <a:extLst>
                    <a:ext uri="{9D8B030D-6E8A-4147-A177-3AD203B41FA5}">
                      <a16:colId xmlns:a16="http://schemas.microsoft.com/office/drawing/2014/main" val="1303283800"/>
                    </a:ext>
                  </a:extLst>
                </a:gridCol>
                <a:gridCol w="793981">
                  <a:extLst>
                    <a:ext uri="{9D8B030D-6E8A-4147-A177-3AD203B41FA5}">
                      <a16:colId xmlns:a16="http://schemas.microsoft.com/office/drawing/2014/main" val="583897877"/>
                    </a:ext>
                  </a:extLst>
                </a:gridCol>
                <a:gridCol w="793981">
                  <a:extLst>
                    <a:ext uri="{9D8B030D-6E8A-4147-A177-3AD203B41FA5}">
                      <a16:colId xmlns:a16="http://schemas.microsoft.com/office/drawing/2014/main" val="4069739453"/>
                    </a:ext>
                  </a:extLst>
                </a:gridCol>
                <a:gridCol w="793981">
                  <a:extLst>
                    <a:ext uri="{9D8B030D-6E8A-4147-A177-3AD203B41FA5}">
                      <a16:colId xmlns:a16="http://schemas.microsoft.com/office/drawing/2014/main" val="287827297"/>
                    </a:ext>
                  </a:extLst>
                </a:gridCol>
              </a:tblGrid>
              <a:tr h="240027">
                <a:tc>
                  <a:txBody>
                    <a:bodyPr/>
                    <a:lstStyle/>
                    <a:p>
                      <a:pPr algn="ctr" rtl="1" fontAlgn="b"/>
                      <a:r>
                        <a:rPr lang="he-IL" sz="1200" b="1" u="none" strike="noStrike" dirty="0">
                          <a:effectLst/>
                        </a:rPr>
                        <a:t>מספר</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הערכת שמאי</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1</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2</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3</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4</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5</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6</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7</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8</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9</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dirty="0">
                          <a:effectLst/>
                        </a:rPr>
                        <a:t>דייר 10</a:t>
                      </a:r>
                      <a:endParaRPr lang="he-IL" sz="12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7117896"/>
                  </a:ext>
                </a:extLst>
              </a:tr>
              <a:tr h="240027">
                <a:tc>
                  <a:txBody>
                    <a:bodyPr/>
                    <a:lstStyle/>
                    <a:p>
                      <a:pPr algn="ctr" rtl="1" fontAlgn="b"/>
                      <a:r>
                        <a:rPr lang="he-IL" sz="1200" b="1" u="none" strike="noStrike" dirty="0">
                          <a:effectLst/>
                        </a:rPr>
                        <a:t>דירה</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dirty="0">
                          <a:effectLst/>
                        </a:rPr>
                        <a:t>אחוזים</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10.00</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10.00</a:t>
                      </a:r>
                      <a:endParaRPr lang="he-IL" sz="12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22552266"/>
                  </a:ext>
                </a:extLst>
              </a:tr>
              <a:tr h="240027">
                <a:tc>
                  <a:txBody>
                    <a:bodyPr/>
                    <a:lstStyle/>
                    <a:p>
                      <a:pPr algn="ctr" fontAlgn="b"/>
                      <a:r>
                        <a:rPr lang="he-IL" sz="1200" b="1" u="none" strike="noStrike">
                          <a:effectLst/>
                        </a:rPr>
                        <a:t>1</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         1,500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29582622"/>
                  </a:ext>
                </a:extLst>
              </a:tr>
              <a:tr h="240027">
                <a:tc>
                  <a:txBody>
                    <a:bodyPr/>
                    <a:lstStyle/>
                    <a:p>
                      <a:pPr algn="ctr" fontAlgn="b"/>
                      <a:r>
                        <a:rPr lang="he-IL" sz="1200" b="1" u="none" strike="noStrike">
                          <a:effectLst/>
                        </a:rPr>
                        <a:t>2</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         1,550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26506692"/>
                  </a:ext>
                </a:extLst>
              </a:tr>
              <a:tr h="240027">
                <a:tc>
                  <a:txBody>
                    <a:bodyPr/>
                    <a:lstStyle/>
                    <a:p>
                      <a:pPr algn="ctr" fontAlgn="b"/>
                      <a:r>
                        <a:rPr lang="he-IL" sz="1200" b="1" u="none" strike="noStrike">
                          <a:effectLst/>
                        </a:rPr>
                        <a:t>3</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         1,550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04030360"/>
                  </a:ext>
                </a:extLst>
              </a:tr>
              <a:tr h="240027">
                <a:tc>
                  <a:txBody>
                    <a:bodyPr/>
                    <a:lstStyle/>
                    <a:p>
                      <a:pPr algn="ctr" fontAlgn="b"/>
                      <a:r>
                        <a:rPr lang="he-IL" sz="1200" b="1" u="none" strike="noStrike">
                          <a:effectLst/>
                        </a:rPr>
                        <a:t>4</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         1,500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62174117"/>
                  </a:ext>
                </a:extLst>
              </a:tr>
              <a:tr h="240027">
                <a:tc>
                  <a:txBody>
                    <a:bodyPr/>
                    <a:lstStyle/>
                    <a:p>
                      <a:pPr algn="ctr" fontAlgn="b"/>
                      <a:r>
                        <a:rPr lang="he-IL" sz="1200" b="1" u="none" strike="noStrike">
                          <a:effectLst/>
                        </a:rPr>
                        <a:t>5</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         1,600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15137630"/>
                  </a:ext>
                </a:extLst>
              </a:tr>
              <a:tr h="240027">
                <a:tc>
                  <a:txBody>
                    <a:bodyPr/>
                    <a:lstStyle/>
                    <a:p>
                      <a:pPr algn="ctr" fontAlgn="b"/>
                      <a:r>
                        <a:rPr lang="he-IL" sz="1200" b="1" u="none" strike="noStrike">
                          <a:effectLst/>
                        </a:rPr>
                        <a:t>6</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         1,650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468136179"/>
                  </a:ext>
                </a:extLst>
              </a:tr>
              <a:tr h="240027">
                <a:tc>
                  <a:txBody>
                    <a:bodyPr/>
                    <a:lstStyle/>
                    <a:p>
                      <a:pPr algn="ctr" fontAlgn="b"/>
                      <a:r>
                        <a:rPr lang="he-IL" sz="1200" b="1" u="none" strike="noStrike">
                          <a:effectLst/>
                        </a:rPr>
                        <a:t>7</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         1,650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71339306"/>
                  </a:ext>
                </a:extLst>
              </a:tr>
              <a:tr h="240027">
                <a:tc>
                  <a:txBody>
                    <a:bodyPr/>
                    <a:lstStyle/>
                    <a:p>
                      <a:pPr algn="ctr" fontAlgn="b"/>
                      <a:r>
                        <a:rPr lang="he-IL" sz="1200" b="1" u="none" strike="noStrike">
                          <a:effectLst/>
                        </a:rPr>
                        <a:t>8</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         1,600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40632325"/>
                  </a:ext>
                </a:extLst>
              </a:tr>
              <a:tr h="240027">
                <a:tc>
                  <a:txBody>
                    <a:bodyPr/>
                    <a:lstStyle/>
                    <a:p>
                      <a:pPr algn="ctr" fontAlgn="b"/>
                      <a:r>
                        <a:rPr lang="he-IL" sz="1200" b="1" u="none" strike="noStrike">
                          <a:effectLst/>
                        </a:rPr>
                        <a:t>9</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         1,700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896771895"/>
                  </a:ext>
                </a:extLst>
              </a:tr>
              <a:tr h="240027">
                <a:tc>
                  <a:txBody>
                    <a:bodyPr/>
                    <a:lstStyle/>
                    <a:p>
                      <a:pPr algn="ctr" fontAlgn="b"/>
                      <a:r>
                        <a:rPr lang="he-IL" sz="1200" b="1" u="none" strike="noStrike">
                          <a:effectLst/>
                        </a:rPr>
                        <a:t>10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         1,700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a:effectLst/>
                        </a:rPr>
                        <a:t>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he-IL" sz="1200" b="1" u="none" strike="noStrike" dirty="0">
                          <a:effectLst/>
                        </a:rPr>
                        <a:t> </a:t>
                      </a:r>
                      <a:endParaRPr lang="he-IL" sz="12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92613315"/>
                  </a:ext>
                </a:extLst>
              </a:tr>
            </a:tbl>
          </a:graphicData>
        </a:graphic>
      </p:graphicFrame>
    </p:spTree>
    <p:extLst>
      <p:ext uri="{BB962C8B-B14F-4D97-AF65-F5344CB8AC3E}">
        <p14:creationId xmlns:p14="http://schemas.microsoft.com/office/powerpoint/2010/main" val="1431719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1" y="533400"/>
            <a:ext cx="8686801" cy="807368"/>
          </a:xfrm>
        </p:spPr>
        <p:txBody>
          <a:bodyPr rtlCol="1">
            <a:normAutofit/>
          </a:bodyPr>
          <a:lstStyle/>
          <a:p>
            <a:pPr algn="r" rtl="1"/>
            <a:r>
              <a:rPr lang="he-IL" sz="2800" dirty="0"/>
              <a:t>טבלת הדירות ודמי השכירות לפי הערכת השמאי והערכת כל הדיירים הזכאים</a:t>
            </a:r>
          </a:p>
        </p:txBody>
      </p:sp>
      <p:sp>
        <p:nvSpPr>
          <p:cNvPr id="6" name="TextBox 5">
            <a:extLst>
              <a:ext uri="{FF2B5EF4-FFF2-40B4-BE49-F238E27FC236}">
                <a16:creationId xmlns:a16="http://schemas.microsoft.com/office/drawing/2014/main" id="{893107F6-C2FB-4285-BDBF-748661B751BD}"/>
              </a:ext>
            </a:extLst>
          </p:cNvPr>
          <p:cNvSpPr txBox="1"/>
          <p:nvPr/>
        </p:nvSpPr>
        <p:spPr>
          <a:xfrm>
            <a:off x="2566019" y="4797156"/>
            <a:ext cx="8557593" cy="1477328"/>
          </a:xfrm>
          <a:prstGeom prst="rect">
            <a:avLst/>
          </a:prstGeom>
          <a:noFill/>
        </p:spPr>
        <p:txBody>
          <a:bodyPr wrap="square" rtlCol="1">
            <a:spAutoFit/>
          </a:bodyPr>
          <a:lstStyle/>
          <a:p>
            <a:r>
              <a:rPr lang="he-IL" dirty="0"/>
              <a:t>מהטבלה נלמד כי דייר מספר 1 מעדיף במקום הראשון את דירה מספר 1, במקום השני את דירה מספר 10 ובמקום השלישי את דירה מספר 5. </a:t>
            </a:r>
          </a:p>
          <a:p>
            <a:r>
              <a:rPr lang="he-IL" dirty="0"/>
              <a:t>לעומת זאת, דייר מספר 1 סולד מדירה מספר 2 ברמה הגבוהה ביותר, מדירה מספר 3 ברמת הסלידה </a:t>
            </a:r>
            <a:r>
              <a:rPr lang="he-IL" dirty="0" err="1"/>
              <a:t>השניה</a:t>
            </a:r>
            <a:r>
              <a:rPr lang="he-IL" dirty="0"/>
              <a:t> ואת דירה מספר 4 ברמת הסלידה השלישית. </a:t>
            </a:r>
          </a:p>
          <a:p>
            <a:r>
              <a:rPr lang="he-IL" dirty="0"/>
              <a:t>לגבי יתר הדירות לדייר מספר 1 קיימת אדישות. כלומר אין העדפה ואין סלידה.</a:t>
            </a:r>
          </a:p>
        </p:txBody>
      </p:sp>
      <p:pic>
        <p:nvPicPr>
          <p:cNvPr id="10" name="תמונה 9">
            <a:extLst>
              <a:ext uri="{FF2B5EF4-FFF2-40B4-BE49-F238E27FC236}">
                <a16:creationId xmlns:a16="http://schemas.microsoft.com/office/drawing/2014/main" id="{F12AD5A3-FFD0-40ED-99EE-B8826DEB0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graphicFrame>
        <p:nvGraphicFramePr>
          <p:cNvPr id="8" name="טבלה 7">
            <a:extLst>
              <a:ext uri="{FF2B5EF4-FFF2-40B4-BE49-F238E27FC236}">
                <a16:creationId xmlns:a16="http://schemas.microsoft.com/office/drawing/2014/main" id="{42DF712D-6255-4294-8924-1D37AD5DB01B}"/>
              </a:ext>
            </a:extLst>
          </p:cNvPr>
          <p:cNvGraphicFramePr>
            <a:graphicFrameLocks noGrp="1"/>
          </p:cNvGraphicFramePr>
          <p:nvPr>
            <p:extLst>
              <p:ext uri="{D42A27DB-BD31-4B8C-83A1-F6EECF244321}">
                <p14:modId xmlns:p14="http://schemas.microsoft.com/office/powerpoint/2010/main" val="3001369438"/>
              </p:ext>
            </p:extLst>
          </p:nvPr>
        </p:nvGraphicFramePr>
        <p:xfrm>
          <a:off x="1845941" y="1628800"/>
          <a:ext cx="9649075" cy="2880324"/>
        </p:xfrm>
        <a:graphic>
          <a:graphicData uri="http://schemas.openxmlformats.org/drawingml/2006/table">
            <a:tbl>
              <a:tblPr>
                <a:tableStyleId>{BC89EF96-8CEA-46FF-86C4-4CE0E7609802}</a:tableStyleId>
              </a:tblPr>
              <a:tblGrid>
                <a:gridCol w="793981">
                  <a:extLst>
                    <a:ext uri="{9D8B030D-6E8A-4147-A177-3AD203B41FA5}">
                      <a16:colId xmlns:a16="http://schemas.microsoft.com/office/drawing/2014/main" val="4220569528"/>
                    </a:ext>
                  </a:extLst>
                </a:gridCol>
                <a:gridCol w="915284">
                  <a:extLst>
                    <a:ext uri="{9D8B030D-6E8A-4147-A177-3AD203B41FA5}">
                      <a16:colId xmlns:a16="http://schemas.microsoft.com/office/drawing/2014/main" val="3242801861"/>
                    </a:ext>
                  </a:extLst>
                </a:gridCol>
                <a:gridCol w="793981">
                  <a:extLst>
                    <a:ext uri="{9D8B030D-6E8A-4147-A177-3AD203B41FA5}">
                      <a16:colId xmlns:a16="http://schemas.microsoft.com/office/drawing/2014/main" val="419074888"/>
                    </a:ext>
                  </a:extLst>
                </a:gridCol>
                <a:gridCol w="793981">
                  <a:extLst>
                    <a:ext uri="{9D8B030D-6E8A-4147-A177-3AD203B41FA5}">
                      <a16:colId xmlns:a16="http://schemas.microsoft.com/office/drawing/2014/main" val="190101303"/>
                    </a:ext>
                  </a:extLst>
                </a:gridCol>
                <a:gridCol w="793981">
                  <a:extLst>
                    <a:ext uri="{9D8B030D-6E8A-4147-A177-3AD203B41FA5}">
                      <a16:colId xmlns:a16="http://schemas.microsoft.com/office/drawing/2014/main" val="4046319202"/>
                    </a:ext>
                  </a:extLst>
                </a:gridCol>
                <a:gridCol w="793981">
                  <a:extLst>
                    <a:ext uri="{9D8B030D-6E8A-4147-A177-3AD203B41FA5}">
                      <a16:colId xmlns:a16="http://schemas.microsoft.com/office/drawing/2014/main" val="2753098099"/>
                    </a:ext>
                  </a:extLst>
                </a:gridCol>
                <a:gridCol w="793981">
                  <a:extLst>
                    <a:ext uri="{9D8B030D-6E8A-4147-A177-3AD203B41FA5}">
                      <a16:colId xmlns:a16="http://schemas.microsoft.com/office/drawing/2014/main" val="3720344045"/>
                    </a:ext>
                  </a:extLst>
                </a:gridCol>
                <a:gridCol w="793981">
                  <a:extLst>
                    <a:ext uri="{9D8B030D-6E8A-4147-A177-3AD203B41FA5}">
                      <a16:colId xmlns:a16="http://schemas.microsoft.com/office/drawing/2014/main" val="3419907412"/>
                    </a:ext>
                  </a:extLst>
                </a:gridCol>
                <a:gridCol w="793981">
                  <a:extLst>
                    <a:ext uri="{9D8B030D-6E8A-4147-A177-3AD203B41FA5}">
                      <a16:colId xmlns:a16="http://schemas.microsoft.com/office/drawing/2014/main" val="1303283800"/>
                    </a:ext>
                  </a:extLst>
                </a:gridCol>
                <a:gridCol w="793981">
                  <a:extLst>
                    <a:ext uri="{9D8B030D-6E8A-4147-A177-3AD203B41FA5}">
                      <a16:colId xmlns:a16="http://schemas.microsoft.com/office/drawing/2014/main" val="583897877"/>
                    </a:ext>
                  </a:extLst>
                </a:gridCol>
                <a:gridCol w="793981">
                  <a:extLst>
                    <a:ext uri="{9D8B030D-6E8A-4147-A177-3AD203B41FA5}">
                      <a16:colId xmlns:a16="http://schemas.microsoft.com/office/drawing/2014/main" val="4069739453"/>
                    </a:ext>
                  </a:extLst>
                </a:gridCol>
                <a:gridCol w="793981">
                  <a:extLst>
                    <a:ext uri="{9D8B030D-6E8A-4147-A177-3AD203B41FA5}">
                      <a16:colId xmlns:a16="http://schemas.microsoft.com/office/drawing/2014/main" val="287827297"/>
                    </a:ext>
                  </a:extLst>
                </a:gridCol>
              </a:tblGrid>
              <a:tr h="240027">
                <a:tc>
                  <a:txBody>
                    <a:bodyPr/>
                    <a:lstStyle/>
                    <a:p>
                      <a:pPr algn="ctr" rtl="1" fontAlgn="b"/>
                      <a:r>
                        <a:rPr lang="he-IL" sz="1200" b="1" u="none" strike="noStrike" dirty="0">
                          <a:effectLst/>
                        </a:rPr>
                        <a:t>מספר</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הערכת שמאי</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1</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2</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3</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4</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5</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6</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7</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8</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a:effectLst/>
                        </a:rPr>
                        <a:t>דייר 9</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dirty="0">
                          <a:effectLst/>
                        </a:rPr>
                        <a:t>דייר 10</a:t>
                      </a:r>
                      <a:endParaRPr lang="he-IL" sz="12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7117896"/>
                  </a:ext>
                </a:extLst>
              </a:tr>
              <a:tr h="240027">
                <a:tc>
                  <a:txBody>
                    <a:bodyPr/>
                    <a:lstStyle/>
                    <a:p>
                      <a:pPr algn="ctr" rtl="1" fontAlgn="b"/>
                      <a:r>
                        <a:rPr lang="he-IL" sz="1200" b="1" u="none" strike="noStrike" dirty="0">
                          <a:effectLst/>
                        </a:rPr>
                        <a:t>דירה</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rtl="1" fontAlgn="b"/>
                      <a:r>
                        <a:rPr lang="he-IL" sz="1200" b="1" u="none" strike="noStrike" dirty="0">
                          <a:effectLst/>
                        </a:rPr>
                        <a:t>אחוזים</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10.00</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10.00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10.00</a:t>
                      </a:r>
                      <a:endParaRPr lang="he-IL" sz="12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22552266"/>
                  </a:ext>
                </a:extLst>
              </a:tr>
              <a:tr h="240027">
                <a:tc>
                  <a:txBody>
                    <a:bodyPr/>
                    <a:lstStyle/>
                    <a:p>
                      <a:pPr algn="ctr" fontAlgn="b"/>
                      <a:r>
                        <a:rPr lang="he-IL" sz="1200" b="1" u="none" strike="noStrike">
                          <a:effectLst/>
                        </a:rPr>
                        <a:t>1</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         1,500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1,505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1,505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1,505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1,500 </a:t>
                      </a:r>
                    </a:p>
                  </a:txBody>
                  <a:tcPr marL="9525" marR="9525" marT="9525" marB="0" anchor="b"/>
                </a:tc>
                <a:tc>
                  <a:txBody>
                    <a:bodyPr/>
                    <a:lstStyle/>
                    <a:p>
                      <a:pPr algn="ctr" fontAlgn="b"/>
                      <a:r>
                        <a:rPr lang="he-IL" sz="1100" b="1" i="0" u="none" strike="noStrike" dirty="0">
                          <a:solidFill>
                            <a:srgbClr val="000000"/>
                          </a:solidFill>
                          <a:effectLst/>
                          <a:latin typeface="Arial" panose="020B0604020202020204" pitchFamily="34" charset="0"/>
                        </a:rPr>
                        <a:t>      1,500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1,498 </a:t>
                      </a:r>
                    </a:p>
                  </a:txBody>
                  <a:tcPr marL="9525" marR="9525" marT="9525" marB="0" anchor="b"/>
                </a:tc>
                <a:tc>
                  <a:txBody>
                    <a:bodyPr/>
                    <a:lstStyle/>
                    <a:p>
                      <a:pPr algn="ctr" fontAlgn="b"/>
                      <a:r>
                        <a:rPr lang="he-IL" sz="1100" b="1" i="0" u="none" strike="noStrike" dirty="0">
                          <a:solidFill>
                            <a:srgbClr val="000000"/>
                          </a:solidFill>
                          <a:effectLst/>
                          <a:latin typeface="Arial" panose="020B0604020202020204" pitchFamily="34" charset="0"/>
                        </a:rPr>
                        <a:t>      1,498 </a:t>
                      </a:r>
                    </a:p>
                  </a:txBody>
                  <a:tcPr marL="9525" marR="9525" marT="9525" marB="0" anchor="b"/>
                </a:tc>
                <a:extLst>
                  <a:ext uri="{0D108BD9-81ED-4DB2-BD59-A6C34878D82A}">
                    <a16:rowId xmlns:a16="http://schemas.microsoft.com/office/drawing/2014/main" val="529582622"/>
                  </a:ext>
                </a:extLst>
              </a:tr>
              <a:tr h="240027">
                <a:tc>
                  <a:txBody>
                    <a:bodyPr/>
                    <a:lstStyle/>
                    <a:p>
                      <a:pPr algn="ctr" fontAlgn="b"/>
                      <a:r>
                        <a:rPr lang="he-IL" sz="1200" b="1" u="none" strike="noStrike">
                          <a:effectLst/>
                        </a:rPr>
                        <a:t>2</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         1,550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1,545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1,545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1,545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1,555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1,550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1,550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1,550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1,548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1,550 </a:t>
                      </a:r>
                    </a:p>
                  </a:txBody>
                  <a:tcPr marL="9525" marR="9525" marT="9525" marB="0" anchor="b"/>
                </a:tc>
                <a:tc>
                  <a:txBody>
                    <a:bodyPr/>
                    <a:lstStyle/>
                    <a:p>
                      <a:pPr algn="ctr" fontAlgn="b"/>
                      <a:r>
                        <a:rPr lang="he-IL" sz="1100" b="1" i="0" u="none" strike="noStrike" dirty="0">
                          <a:solidFill>
                            <a:srgbClr val="000000"/>
                          </a:solidFill>
                          <a:effectLst/>
                          <a:latin typeface="Arial" panose="020B0604020202020204" pitchFamily="34" charset="0"/>
                        </a:rPr>
                        <a:t>      1,550 </a:t>
                      </a:r>
                    </a:p>
                  </a:txBody>
                  <a:tcPr marL="9525" marR="9525" marT="9525" marB="0" anchor="b"/>
                </a:tc>
                <a:extLst>
                  <a:ext uri="{0D108BD9-81ED-4DB2-BD59-A6C34878D82A}">
                    <a16:rowId xmlns:a16="http://schemas.microsoft.com/office/drawing/2014/main" val="1026506692"/>
                  </a:ext>
                </a:extLst>
              </a:tr>
              <a:tr h="240027">
                <a:tc>
                  <a:txBody>
                    <a:bodyPr/>
                    <a:lstStyle/>
                    <a:p>
                      <a:pPr algn="ctr" fontAlgn="b"/>
                      <a:r>
                        <a:rPr lang="he-IL" sz="1200" b="1" u="none" strike="noStrike">
                          <a:effectLst/>
                        </a:rPr>
                        <a:t>3</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         1,550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1,547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1,547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1,547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1,545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1,555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1,548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1,548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1,547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1,547 </a:t>
                      </a:r>
                    </a:p>
                  </a:txBody>
                  <a:tcPr marL="9525" marR="9525" marT="9525" marB="0" anchor="b"/>
                </a:tc>
                <a:tc>
                  <a:txBody>
                    <a:bodyPr/>
                    <a:lstStyle/>
                    <a:p>
                      <a:pPr algn="ctr" fontAlgn="b"/>
                      <a:r>
                        <a:rPr lang="he-IL" sz="1100" b="1" i="0" u="none" strike="noStrike" dirty="0">
                          <a:solidFill>
                            <a:srgbClr val="000000"/>
                          </a:solidFill>
                          <a:effectLst/>
                          <a:latin typeface="Arial" panose="020B0604020202020204" pitchFamily="34" charset="0"/>
                        </a:rPr>
                        <a:t>      1,553 </a:t>
                      </a:r>
                    </a:p>
                  </a:txBody>
                  <a:tcPr marL="9525" marR="9525" marT="9525" marB="0" anchor="b"/>
                </a:tc>
                <a:extLst>
                  <a:ext uri="{0D108BD9-81ED-4DB2-BD59-A6C34878D82A}">
                    <a16:rowId xmlns:a16="http://schemas.microsoft.com/office/drawing/2014/main" val="2904030360"/>
                  </a:ext>
                </a:extLst>
              </a:tr>
              <a:tr h="240027">
                <a:tc>
                  <a:txBody>
                    <a:bodyPr/>
                    <a:lstStyle/>
                    <a:p>
                      <a:pPr algn="ctr" fontAlgn="b"/>
                      <a:r>
                        <a:rPr lang="he-IL" sz="1200" b="1" u="none" strike="noStrike">
                          <a:effectLst/>
                        </a:rPr>
                        <a:t>4</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         1,500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1,498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1,498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1,498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1,497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1,495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1,505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1,505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1,503 </a:t>
                      </a:r>
                    </a:p>
                  </a:txBody>
                  <a:tcPr marL="9525" marR="9525" marT="9525" marB="0" anchor="b"/>
                </a:tc>
                <a:tc>
                  <a:txBody>
                    <a:bodyPr/>
                    <a:lstStyle/>
                    <a:p>
                      <a:pPr algn="ctr" fontAlgn="b"/>
                      <a:r>
                        <a:rPr lang="he-IL" sz="1100" b="1" i="0" u="none" strike="noStrike" dirty="0">
                          <a:solidFill>
                            <a:srgbClr val="000000"/>
                          </a:solidFill>
                          <a:effectLst/>
                          <a:latin typeface="Arial" panose="020B0604020202020204" pitchFamily="34" charset="0"/>
                        </a:rPr>
                        <a:t>      1,500 </a:t>
                      </a:r>
                    </a:p>
                  </a:txBody>
                  <a:tcPr marL="9525" marR="9525" marT="9525" marB="0" anchor="b"/>
                </a:tc>
                <a:extLst>
                  <a:ext uri="{0D108BD9-81ED-4DB2-BD59-A6C34878D82A}">
                    <a16:rowId xmlns:a16="http://schemas.microsoft.com/office/drawing/2014/main" val="3362174117"/>
                  </a:ext>
                </a:extLst>
              </a:tr>
              <a:tr h="240027">
                <a:tc>
                  <a:txBody>
                    <a:bodyPr/>
                    <a:lstStyle/>
                    <a:p>
                      <a:pPr algn="ctr" fontAlgn="b"/>
                      <a:r>
                        <a:rPr lang="he-IL" sz="1200" b="1" u="none" strike="noStrike">
                          <a:effectLst/>
                        </a:rPr>
                        <a:t>5</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         1,600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1,602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1,602 </a:t>
                      </a:r>
                    </a:p>
                  </a:txBody>
                  <a:tcPr marL="9525" marR="9525" marT="9525" marB="0" anchor="b"/>
                </a:tc>
                <a:tc>
                  <a:txBody>
                    <a:bodyPr/>
                    <a:lstStyle/>
                    <a:p>
                      <a:pPr algn="ctr" fontAlgn="b"/>
                      <a:r>
                        <a:rPr lang="he-IL" sz="1100" b="1" i="0" u="none" strike="noStrike" dirty="0">
                          <a:solidFill>
                            <a:srgbClr val="000000"/>
                          </a:solidFill>
                          <a:effectLst/>
                          <a:latin typeface="Arial" panose="020B0604020202020204" pitchFamily="34" charset="0"/>
                        </a:rPr>
                        <a:t>      1,600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1,598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1,597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1,595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1,595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1,605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1,605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1,600 </a:t>
                      </a:r>
                    </a:p>
                  </a:txBody>
                  <a:tcPr marL="9525" marR="9525" marT="9525" marB="0" anchor="b"/>
                </a:tc>
                <a:extLst>
                  <a:ext uri="{0D108BD9-81ED-4DB2-BD59-A6C34878D82A}">
                    <a16:rowId xmlns:a16="http://schemas.microsoft.com/office/drawing/2014/main" val="2915137630"/>
                  </a:ext>
                </a:extLst>
              </a:tr>
              <a:tr h="240027">
                <a:tc>
                  <a:txBody>
                    <a:bodyPr/>
                    <a:lstStyle/>
                    <a:p>
                      <a:pPr algn="ctr" fontAlgn="b"/>
                      <a:r>
                        <a:rPr lang="he-IL" sz="1200" b="1" u="none" strike="noStrike">
                          <a:effectLst/>
                        </a:rPr>
                        <a:t>6</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         1,650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1,652 </a:t>
                      </a:r>
                    </a:p>
                  </a:txBody>
                  <a:tcPr marL="9525" marR="9525" marT="9525" marB="0" anchor="b"/>
                </a:tc>
                <a:tc>
                  <a:txBody>
                    <a:bodyPr/>
                    <a:lstStyle/>
                    <a:p>
                      <a:pPr algn="ctr" fontAlgn="b"/>
                      <a:r>
                        <a:rPr lang="he-IL" sz="1100" b="1" i="0" u="none" strike="noStrike" dirty="0">
                          <a:solidFill>
                            <a:srgbClr val="000000"/>
                          </a:solidFill>
                          <a:effectLst/>
                          <a:latin typeface="Arial" panose="020B0604020202020204" pitchFamily="34" charset="0"/>
                        </a:rPr>
                        <a:t>      1,652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1,648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1,647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1,653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1,655 </a:t>
                      </a:r>
                    </a:p>
                  </a:txBody>
                  <a:tcPr marL="9525" marR="9525" marT="9525" marB="0" anchor="b"/>
                </a:tc>
                <a:extLst>
                  <a:ext uri="{0D108BD9-81ED-4DB2-BD59-A6C34878D82A}">
                    <a16:rowId xmlns:a16="http://schemas.microsoft.com/office/drawing/2014/main" val="1468136179"/>
                  </a:ext>
                </a:extLst>
              </a:tr>
              <a:tr h="240027">
                <a:tc>
                  <a:txBody>
                    <a:bodyPr/>
                    <a:lstStyle/>
                    <a:p>
                      <a:pPr algn="ctr" fontAlgn="b"/>
                      <a:r>
                        <a:rPr lang="he-IL" sz="1200" b="1" u="none" strike="noStrike">
                          <a:effectLst/>
                        </a:rPr>
                        <a:t>7</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         1,650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1,652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1,652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1,653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1,650 </a:t>
                      </a:r>
                    </a:p>
                  </a:txBody>
                  <a:tcPr marL="9525" marR="9525" marT="9525" marB="0" anchor="b"/>
                </a:tc>
                <a:tc>
                  <a:txBody>
                    <a:bodyPr/>
                    <a:lstStyle/>
                    <a:p>
                      <a:pPr algn="ctr" fontAlgn="b"/>
                      <a:r>
                        <a:rPr lang="he-IL" sz="1100" b="1" i="0" u="none" strike="noStrike" dirty="0">
                          <a:solidFill>
                            <a:srgbClr val="000000"/>
                          </a:solidFill>
                          <a:effectLst/>
                          <a:latin typeface="Arial" panose="020B0604020202020204" pitchFamily="34" charset="0"/>
                        </a:rPr>
                        <a:t>      1,650 </a:t>
                      </a:r>
                    </a:p>
                  </a:txBody>
                  <a:tcPr marL="9525" marR="9525" marT="9525" marB="0" anchor="b"/>
                </a:tc>
                <a:extLst>
                  <a:ext uri="{0D108BD9-81ED-4DB2-BD59-A6C34878D82A}">
                    <a16:rowId xmlns:a16="http://schemas.microsoft.com/office/drawing/2014/main" val="3371339306"/>
                  </a:ext>
                </a:extLst>
              </a:tr>
              <a:tr h="240027">
                <a:tc>
                  <a:txBody>
                    <a:bodyPr/>
                    <a:lstStyle/>
                    <a:p>
                      <a:pPr algn="ctr" fontAlgn="b"/>
                      <a:r>
                        <a:rPr lang="he-IL" sz="1200" b="1" u="none" strike="noStrike">
                          <a:effectLst/>
                        </a:rPr>
                        <a:t>8</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a:effectLst/>
                        </a:rPr>
                        <a:t>         1,600 </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1,603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1,603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1,597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1,595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1,595 </a:t>
                      </a:r>
                    </a:p>
                  </a:txBody>
                  <a:tcPr marL="9525" marR="9525" marT="9525" marB="0" anchor="b"/>
                </a:tc>
                <a:tc>
                  <a:txBody>
                    <a:bodyPr/>
                    <a:lstStyle/>
                    <a:p>
                      <a:pPr algn="ctr" fontAlgn="b"/>
                      <a:r>
                        <a:rPr lang="he-IL" sz="1100" b="1" i="0" u="none" strike="noStrike" dirty="0">
                          <a:solidFill>
                            <a:srgbClr val="000000"/>
                          </a:solidFill>
                          <a:effectLst/>
                          <a:latin typeface="Arial" panose="020B0604020202020204" pitchFamily="34" charset="0"/>
                        </a:rPr>
                        <a:t>      1,595 </a:t>
                      </a:r>
                    </a:p>
                  </a:txBody>
                  <a:tcPr marL="9525" marR="9525" marT="9525" marB="0" anchor="b"/>
                </a:tc>
                <a:extLst>
                  <a:ext uri="{0D108BD9-81ED-4DB2-BD59-A6C34878D82A}">
                    <a16:rowId xmlns:a16="http://schemas.microsoft.com/office/drawing/2014/main" val="3240632325"/>
                  </a:ext>
                </a:extLst>
              </a:tr>
              <a:tr h="240027">
                <a:tc>
                  <a:txBody>
                    <a:bodyPr/>
                    <a:lstStyle/>
                    <a:p>
                      <a:pPr algn="ctr" fontAlgn="b"/>
                      <a:r>
                        <a:rPr lang="he-IL" sz="1200" b="1" u="none" strike="noStrike">
                          <a:effectLst/>
                        </a:rPr>
                        <a:t>9</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         1,700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1,703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1,703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1,702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1,702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1,700 </a:t>
                      </a:r>
                    </a:p>
                  </a:txBody>
                  <a:tcPr marL="9525" marR="9525" marT="9525" marB="0" anchor="b"/>
                </a:tc>
                <a:tc>
                  <a:txBody>
                    <a:bodyPr/>
                    <a:lstStyle/>
                    <a:p>
                      <a:pPr algn="ctr" fontAlgn="b"/>
                      <a:r>
                        <a:rPr lang="he-IL" sz="1100" b="1" i="0" u="none" strike="noStrike" dirty="0">
                          <a:solidFill>
                            <a:srgbClr val="000000"/>
                          </a:solidFill>
                          <a:effectLst/>
                          <a:latin typeface="Arial" panose="020B0604020202020204" pitchFamily="34" charset="0"/>
                        </a:rPr>
                        <a:t>      1,697 </a:t>
                      </a:r>
                    </a:p>
                  </a:txBody>
                  <a:tcPr marL="9525" marR="9525" marT="9525" marB="0" anchor="b"/>
                </a:tc>
                <a:extLst>
                  <a:ext uri="{0D108BD9-81ED-4DB2-BD59-A6C34878D82A}">
                    <a16:rowId xmlns:a16="http://schemas.microsoft.com/office/drawing/2014/main" val="896771895"/>
                  </a:ext>
                </a:extLst>
              </a:tr>
              <a:tr h="240027">
                <a:tc>
                  <a:txBody>
                    <a:bodyPr/>
                    <a:lstStyle/>
                    <a:p>
                      <a:pPr algn="ctr" fontAlgn="b"/>
                      <a:r>
                        <a:rPr lang="he-IL" sz="1200" b="1" u="none" strike="noStrike">
                          <a:effectLst/>
                        </a:rPr>
                        <a:t>10</a:t>
                      </a:r>
                      <a:endParaRPr lang="he-IL"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he-IL" sz="1200" b="1" u="none" strike="noStrike" dirty="0">
                          <a:effectLst/>
                        </a:rPr>
                        <a:t>         1,700 </a:t>
                      </a:r>
                      <a:endParaRPr lang="he-IL"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1,703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1,703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1,700 </a:t>
                      </a:r>
                    </a:p>
                  </a:txBody>
                  <a:tcPr marL="9525" marR="9525" marT="9525" marB="0" anchor="b"/>
                </a:tc>
                <a:tc>
                  <a:txBody>
                    <a:bodyPr/>
                    <a:lstStyle/>
                    <a:p>
                      <a:pPr algn="ctr" fontAlgn="b"/>
                      <a:r>
                        <a:rPr lang="he-IL" sz="1100" b="1" i="0" u="none" strike="noStrike">
                          <a:solidFill>
                            <a:srgbClr val="000000"/>
                          </a:solidFill>
                          <a:effectLst/>
                          <a:latin typeface="Arial" panose="020B0604020202020204" pitchFamily="34" charset="0"/>
                        </a:rPr>
                        <a:t>      1,702 </a:t>
                      </a:r>
                    </a:p>
                  </a:txBody>
                  <a:tcPr marL="9525" marR="9525" marT="9525" marB="0" anchor="b"/>
                </a:tc>
                <a:tc>
                  <a:txBody>
                    <a:bodyPr/>
                    <a:lstStyle/>
                    <a:p>
                      <a:pPr algn="ctr" fontAlgn="b"/>
                      <a:r>
                        <a:rPr lang="he-IL" sz="1100" b="1" i="0" u="none" strike="noStrike" dirty="0">
                          <a:solidFill>
                            <a:srgbClr val="000000"/>
                          </a:solidFill>
                          <a:effectLst/>
                          <a:latin typeface="Arial" panose="020B0604020202020204" pitchFamily="34" charset="0"/>
                        </a:rPr>
                        <a:t>      1,702 </a:t>
                      </a:r>
                    </a:p>
                  </a:txBody>
                  <a:tcPr marL="9525" marR="9525" marT="9525" marB="0" anchor="b"/>
                </a:tc>
                <a:extLst>
                  <a:ext uri="{0D108BD9-81ED-4DB2-BD59-A6C34878D82A}">
                    <a16:rowId xmlns:a16="http://schemas.microsoft.com/office/drawing/2014/main" val="3292613315"/>
                  </a:ext>
                </a:extLst>
              </a:tr>
            </a:tbl>
          </a:graphicData>
        </a:graphic>
      </p:graphicFrame>
    </p:spTree>
    <p:extLst>
      <p:ext uri="{BB962C8B-B14F-4D97-AF65-F5344CB8AC3E}">
        <p14:creationId xmlns:p14="http://schemas.microsoft.com/office/powerpoint/2010/main" val="143911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1" y="533400"/>
            <a:ext cx="8686801" cy="807368"/>
          </a:xfrm>
        </p:spPr>
        <p:txBody>
          <a:bodyPr rtlCol="1">
            <a:normAutofit/>
          </a:bodyPr>
          <a:lstStyle/>
          <a:p>
            <a:pPr algn="r" rtl="1"/>
            <a:r>
              <a:rPr lang="he-IL" sz="2800" dirty="0"/>
              <a:t>הטמעת טבלת ההעדפות במערכת </a:t>
            </a:r>
            <a:r>
              <a:rPr lang="he-IL" sz="2800" dirty="0" err="1"/>
              <a:t>נמסיס</a:t>
            </a:r>
            <a:r>
              <a:rPr lang="he-IL" sz="2800" dirty="0"/>
              <a:t> הממוחשבת</a:t>
            </a:r>
          </a:p>
        </p:txBody>
      </p:sp>
      <p:pic>
        <p:nvPicPr>
          <p:cNvPr id="9" name="תמונה 8">
            <a:extLst>
              <a:ext uri="{FF2B5EF4-FFF2-40B4-BE49-F238E27FC236}">
                <a16:creationId xmlns:a16="http://schemas.microsoft.com/office/drawing/2014/main" id="{E4E7675A-C22A-4558-92B8-F5BC98FC3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graphicFrame>
        <p:nvGraphicFramePr>
          <p:cNvPr id="10" name="טבלה 9">
            <a:extLst>
              <a:ext uri="{FF2B5EF4-FFF2-40B4-BE49-F238E27FC236}">
                <a16:creationId xmlns:a16="http://schemas.microsoft.com/office/drawing/2014/main" id="{8C6A552A-D020-497D-992E-14A994C0CBF6}"/>
              </a:ext>
            </a:extLst>
          </p:cNvPr>
          <p:cNvGraphicFramePr>
            <a:graphicFrameLocks noGrp="1"/>
          </p:cNvGraphicFramePr>
          <p:nvPr>
            <p:extLst>
              <p:ext uri="{D42A27DB-BD31-4B8C-83A1-F6EECF244321}">
                <p14:modId xmlns:p14="http://schemas.microsoft.com/office/powerpoint/2010/main" val="3101532618"/>
              </p:ext>
            </p:extLst>
          </p:nvPr>
        </p:nvGraphicFramePr>
        <p:xfrm>
          <a:off x="837828" y="1501680"/>
          <a:ext cx="10631016" cy="3619494"/>
        </p:xfrm>
        <a:graphic>
          <a:graphicData uri="http://schemas.openxmlformats.org/drawingml/2006/table">
            <a:tbl>
              <a:tblPr/>
              <a:tblGrid>
                <a:gridCol w="1102475">
                  <a:extLst>
                    <a:ext uri="{9D8B030D-6E8A-4147-A177-3AD203B41FA5}">
                      <a16:colId xmlns:a16="http://schemas.microsoft.com/office/drawing/2014/main" val="2034075133"/>
                    </a:ext>
                  </a:extLst>
                </a:gridCol>
                <a:gridCol w="866231">
                  <a:extLst>
                    <a:ext uri="{9D8B030D-6E8A-4147-A177-3AD203B41FA5}">
                      <a16:colId xmlns:a16="http://schemas.microsoft.com/office/drawing/2014/main" val="3261673577"/>
                    </a:ext>
                  </a:extLst>
                </a:gridCol>
                <a:gridCol w="866231">
                  <a:extLst>
                    <a:ext uri="{9D8B030D-6E8A-4147-A177-3AD203B41FA5}">
                      <a16:colId xmlns:a16="http://schemas.microsoft.com/office/drawing/2014/main" val="694711692"/>
                    </a:ext>
                  </a:extLst>
                </a:gridCol>
                <a:gridCol w="866231">
                  <a:extLst>
                    <a:ext uri="{9D8B030D-6E8A-4147-A177-3AD203B41FA5}">
                      <a16:colId xmlns:a16="http://schemas.microsoft.com/office/drawing/2014/main" val="1124069961"/>
                    </a:ext>
                  </a:extLst>
                </a:gridCol>
                <a:gridCol w="866231">
                  <a:extLst>
                    <a:ext uri="{9D8B030D-6E8A-4147-A177-3AD203B41FA5}">
                      <a16:colId xmlns:a16="http://schemas.microsoft.com/office/drawing/2014/main" val="1777473288"/>
                    </a:ext>
                  </a:extLst>
                </a:gridCol>
                <a:gridCol w="866231">
                  <a:extLst>
                    <a:ext uri="{9D8B030D-6E8A-4147-A177-3AD203B41FA5}">
                      <a16:colId xmlns:a16="http://schemas.microsoft.com/office/drawing/2014/main" val="1105282427"/>
                    </a:ext>
                  </a:extLst>
                </a:gridCol>
                <a:gridCol w="866231">
                  <a:extLst>
                    <a:ext uri="{9D8B030D-6E8A-4147-A177-3AD203B41FA5}">
                      <a16:colId xmlns:a16="http://schemas.microsoft.com/office/drawing/2014/main" val="1236391994"/>
                    </a:ext>
                  </a:extLst>
                </a:gridCol>
                <a:gridCol w="866231">
                  <a:extLst>
                    <a:ext uri="{9D8B030D-6E8A-4147-A177-3AD203B41FA5}">
                      <a16:colId xmlns:a16="http://schemas.microsoft.com/office/drawing/2014/main" val="2212741382"/>
                    </a:ext>
                  </a:extLst>
                </a:gridCol>
                <a:gridCol w="866231">
                  <a:extLst>
                    <a:ext uri="{9D8B030D-6E8A-4147-A177-3AD203B41FA5}">
                      <a16:colId xmlns:a16="http://schemas.microsoft.com/office/drawing/2014/main" val="1478223897"/>
                    </a:ext>
                  </a:extLst>
                </a:gridCol>
                <a:gridCol w="866231">
                  <a:extLst>
                    <a:ext uri="{9D8B030D-6E8A-4147-A177-3AD203B41FA5}">
                      <a16:colId xmlns:a16="http://schemas.microsoft.com/office/drawing/2014/main" val="1914790452"/>
                    </a:ext>
                  </a:extLst>
                </a:gridCol>
                <a:gridCol w="866231">
                  <a:extLst>
                    <a:ext uri="{9D8B030D-6E8A-4147-A177-3AD203B41FA5}">
                      <a16:colId xmlns:a16="http://schemas.microsoft.com/office/drawing/2014/main" val="220510584"/>
                    </a:ext>
                  </a:extLst>
                </a:gridCol>
                <a:gridCol w="866231">
                  <a:extLst>
                    <a:ext uri="{9D8B030D-6E8A-4147-A177-3AD203B41FA5}">
                      <a16:colId xmlns:a16="http://schemas.microsoft.com/office/drawing/2014/main" val="1780520817"/>
                    </a:ext>
                  </a:extLst>
                </a:gridCol>
              </a:tblGrid>
              <a:tr h="160867">
                <a:tc>
                  <a:txBody>
                    <a:bodyPr/>
                    <a:lstStyle/>
                    <a:p>
                      <a:pPr algn="ctr" rtl="1" fontAlgn="b"/>
                      <a:r>
                        <a:rPr lang="he-IL" sz="1200" b="1" i="0" u="none" strike="noStrike">
                          <a:solidFill>
                            <a:srgbClr val="000000"/>
                          </a:solidFill>
                          <a:effectLst/>
                          <a:latin typeface="Arial" panose="020B0604020202020204" pitchFamily="34" charset="0"/>
                        </a:rPr>
                        <a:t>מספר</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הערכת שמאי</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1</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2</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3</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4</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5</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6</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7</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dirty="0">
                          <a:solidFill>
                            <a:srgbClr val="000000"/>
                          </a:solidFill>
                          <a:effectLst/>
                          <a:latin typeface="Arial" panose="020B0604020202020204" pitchFamily="34" charset="0"/>
                        </a:rPr>
                        <a:t>דייר 8</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9</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10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546141"/>
                  </a:ext>
                </a:extLst>
              </a:tr>
              <a:tr h="160867">
                <a:tc>
                  <a:txBody>
                    <a:bodyPr/>
                    <a:lstStyle/>
                    <a:p>
                      <a:pPr algn="ctr" rtl="1" fontAlgn="b"/>
                      <a:r>
                        <a:rPr lang="he-IL" sz="1200" b="1" i="0" u="none" strike="noStrike">
                          <a:solidFill>
                            <a:srgbClr val="000000"/>
                          </a:solidFill>
                          <a:effectLst/>
                          <a:latin typeface="Arial" panose="020B0604020202020204" pitchFamily="34" charset="0"/>
                        </a:rPr>
                        <a:t>דירה</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אחוז</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1823180"/>
                  </a:ext>
                </a:extLst>
              </a:tr>
              <a:tr h="160867">
                <a:tc>
                  <a:txBody>
                    <a:bodyPr/>
                    <a:lstStyle/>
                    <a:p>
                      <a:pPr algn="ctr" fontAlgn="b"/>
                      <a:r>
                        <a:rPr lang="he-IL" sz="1200" b="1" i="0" u="none" strike="noStrike">
                          <a:solidFill>
                            <a:srgbClr val="000000"/>
                          </a:solidFill>
                          <a:effectLst/>
                          <a:latin typeface="Arial" panose="020B0604020202020204" pitchFamily="34" charset="0"/>
                        </a:rPr>
                        <a:t>1</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1,505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1,498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1,498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163125"/>
                  </a:ext>
                </a:extLst>
              </a:tr>
              <a:tr h="160867">
                <a:tc>
                  <a:txBody>
                    <a:bodyPr/>
                    <a:lstStyle/>
                    <a:p>
                      <a:pPr algn="ctr" fontAlgn="b"/>
                      <a:r>
                        <a:rPr lang="he-IL" sz="1200" b="1" i="0" u="none" strike="noStrike">
                          <a:solidFill>
                            <a:srgbClr val="000000"/>
                          </a:solidFill>
                          <a:effectLst/>
                          <a:latin typeface="Arial" panose="020B0604020202020204" pitchFamily="34" charset="0"/>
                        </a:rPr>
                        <a:t>2</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1,550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1,548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236106"/>
                  </a:ext>
                </a:extLst>
              </a:tr>
              <a:tr h="160867">
                <a:tc>
                  <a:txBody>
                    <a:bodyPr/>
                    <a:lstStyle/>
                    <a:p>
                      <a:pPr algn="ctr" fontAlgn="b"/>
                      <a:r>
                        <a:rPr lang="he-IL" sz="1200" b="1" i="0" u="none" strike="noStrike">
                          <a:solidFill>
                            <a:srgbClr val="000000"/>
                          </a:solidFill>
                          <a:effectLst/>
                          <a:latin typeface="Arial" panose="020B0604020202020204" pitchFamily="34" charset="0"/>
                        </a:rPr>
                        <a:t>3</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1,547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1,547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1,547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1,548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1,548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1,547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1,547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1,553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390451"/>
                  </a:ext>
                </a:extLst>
              </a:tr>
              <a:tr h="160867">
                <a:tc>
                  <a:txBody>
                    <a:bodyPr/>
                    <a:lstStyle/>
                    <a:p>
                      <a:pPr algn="ctr" fontAlgn="b"/>
                      <a:r>
                        <a:rPr lang="he-IL" sz="1200" b="1" i="0" u="none" strike="noStrike">
                          <a:solidFill>
                            <a:srgbClr val="000000"/>
                          </a:solidFill>
                          <a:effectLst/>
                          <a:latin typeface="Arial" panose="020B0604020202020204" pitchFamily="34" charset="0"/>
                        </a:rPr>
                        <a:t>4</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1,498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1,498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1,498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1,497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1,503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722894"/>
                  </a:ext>
                </a:extLst>
              </a:tr>
              <a:tr h="160867">
                <a:tc>
                  <a:txBody>
                    <a:bodyPr/>
                    <a:lstStyle/>
                    <a:p>
                      <a:pPr algn="ctr" fontAlgn="b"/>
                      <a:r>
                        <a:rPr lang="he-IL" sz="1200" b="1" i="0" u="none" strike="noStrike">
                          <a:solidFill>
                            <a:srgbClr val="000000"/>
                          </a:solidFill>
                          <a:effectLst/>
                          <a:latin typeface="Arial" panose="020B0604020202020204" pitchFamily="34" charset="0"/>
                        </a:rPr>
                        <a:t>5</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1,602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1,602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1,598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1,597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1,605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081863"/>
                  </a:ext>
                </a:extLst>
              </a:tr>
              <a:tr h="160867">
                <a:tc>
                  <a:txBody>
                    <a:bodyPr/>
                    <a:lstStyle/>
                    <a:p>
                      <a:pPr algn="ctr" fontAlgn="b"/>
                      <a:r>
                        <a:rPr lang="he-IL" sz="1200" b="1" i="0" u="none" strike="noStrike">
                          <a:solidFill>
                            <a:srgbClr val="000000"/>
                          </a:solidFill>
                          <a:effectLst/>
                          <a:latin typeface="Arial" panose="020B0604020202020204" pitchFamily="34" charset="0"/>
                        </a:rPr>
                        <a:t>6</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1,652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1,652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1,648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1,647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1,653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val="1209821025"/>
                  </a:ext>
                </a:extLst>
              </a:tr>
              <a:tr h="160867">
                <a:tc>
                  <a:txBody>
                    <a:bodyPr/>
                    <a:lstStyle/>
                    <a:p>
                      <a:pPr algn="ctr" fontAlgn="b"/>
                      <a:r>
                        <a:rPr lang="he-IL" sz="1200" b="1" i="0" u="none" strike="noStrike">
                          <a:solidFill>
                            <a:srgbClr val="000000"/>
                          </a:solidFill>
                          <a:effectLst/>
                          <a:latin typeface="Arial" panose="020B0604020202020204" pitchFamily="34" charset="0"/>
                        </a:rPr>
                        <a:t>7</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1,652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1,652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1,653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119367"/>
                  </a:ext>
                </a:extLst>
              </a:tr>
              <a:tr h="160867">
                <a:tc>
                  <a:txBody>
                    <a:bodyPr/>
                    <a:lstStyle/>
                    <a:p>
                      <a:pPr algn="ctr" fontAlgn="b"/>
                      <a:r>
                        <a:rPr lang="he-IL" sz="1200" b="1" i="0" u="none" strike="noStrike">
                          <a:solidFill>
                            <a:srgbClr val="000000"/>
                          </a:solidFill>
                          <a:effectLst/>
                          <a:latin typeface="Arial" panose="020B0604020202020204" pitchFamily="34" charset="0"/>
                        </a:rPr>
                        <a:t>8</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1,603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1,603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1,597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1,595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218524"/>
                  </a:ext>
                </a:extLst>
              </a:tr>
              <a:tr h="160867">
                <a:tc>
                  <a:txBody>
                    <a:bodyPr/>
                    <a:lstStyle/>
                    <a:p>
                      <a:pPr algn="ctr" fontAlgn="b"/>
                      <a:r>
                        <a:rPr lang="he-IL" sz="1200" b="1" i="0" u="none" strike="noStrike">
                          <a:solidFill>
                            <a:srgbClr val="000000"/>
                          </a:solidFill>
                          <a:effectLst/>
                          <a:latin typeface="Arial" panose="020B0604020202020204" pitchFamily="34" charset="0"/>
                        </a:rPr>
                        <a:t>9</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1,703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1,703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1,702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1,702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1,697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421170"/>
                  </a:ext>
                </a:extLst>
              </a:tr>
              <a:tr h="160867">
                <a:tc>
                  <a:txBody>
                    <a:bodyPr/>
                    <a:lstStyle/>
                    <a:p>
                      <a:pPr algn="ctr" fontAlgn="b"/>
                      <a:r>
                        <a:rPr lang="he-IL" sz="1200" b="1" i="0" u="none" strike="noStrike">
                          <a:solidFill>
                            <a:srgbClr val="000000"/>
                          </a:solidFill>
                          <a:effectLst/>
                          <a:latin typeface="Arial" panose="020B0604020202020204" pitchFamily="34" charset="0"/>
                        </a:rPr>
                        <a:t>10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1,703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1,703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1,702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1,702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919624"/>
                  </a:ext>
                </a:extLst>
              </a:tr>
              <a:tr h="149606">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995053"/>
                  </a:ext>
                </a:extLst>
              </a:tr>
              <a:tr h="160867">
                <a:tc>
                  <a:txBody>
                    <a:bodyPr/>
                    <a:lstStyle/>
                    <a:p>
                      <a:pPr algn="ctr" rtl="1" fontAlgn="b"/>
                      <a:r>
                        <a:rPr lang="he-IL" sz="1200" b="1" i="0" u="none" strike="noStrike">
                          <a:solidFill>
                            <a:srgbClr val="000000"/>
                          </a:solidFill>
                          <a:effectLst/>
                          <a:latin typeface="Arial" panose="020B0604020202020204" pitchFamily="34" charset="0"/>
                        </a:rPr>
                        <a:t>דמי השכירות</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1,699.60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1,501.60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1,699.60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1,551.60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1,549.60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1,597.60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1,647.60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1,601.60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1,499.60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1,651.60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301379"/>
                  </a:ext>
                </a:extLst>
              </a:tr>
              <a:tr h="160867">
                <a:tc>
                  <a:txBody>
                    <a:bodyPr/>
                    <a:lstStyle/>
                    <a:p>
                      <a:pPr algn="ctr" rtl="1" fontAlgn="b"/>
                      <a:r>
                        <a:rPr lang="he-IL" sz="1200" b="1" i="0" u="none" strike="noStrike">
                          <a:solidFill>
                            <a:srgbClr val="000000"/>
                          </a:solidFill>
                          <a:effectLst/>
                          <a:latin typeface="Arial" panose="020B0604020202020204" pitchFamily="34" charset="0"/>
                        </a:rPr>
                        <a:t>העדפה</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2</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2</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2</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2</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2</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1</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487265"/>
                  </a:ext>
                </a:extLst>
              </a:tr>
              <a:tr h="160867">
                <a:tc>
                  <a:txBody>
                    <a:bodyPr/>
                    <a:lstStyle/>
                    <a:p>
                      <a:pPr algn="ctr" rtl="1" fontAlgn="b"/>
                      <a:r>
                        <a:rPr lang="he-IL" sz="1200" b="1" i="0" u="none" strike="noStrike">
                          <a:solidFill>
                            <a:srgbClr val="000000"/>
                          </a:solidFill>
                          <a:effectLst/>
                          <a:latin typeface="Arial" panose="020B0604020202020204" pitchFamily="34" charset="0"/>
                        </a:rPr>
                        <a:t>סה"כ העדפות</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40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067936"/>
                  </a:ext>
                </a:extLst>
              </a:tr>
              <a:tr h="160867">
                <a:tc>
                  <a:txBody>
                    <a:bodyPr/>
                    <a:lstStyle/>
                    <a:p>
                      <a:pPr algn="ctr" rtl="1" fontAlgn="b"/>
                      <a:r>
                        <a:rPr lang="he-IL" sz="1200" b="1" i="0" u="none" strike="noStrike">
                          <a:solidFill>
                            <a:srgbClr val="000000"/>
                          </a:solidFill>
                          <a:effectLst/>
                          <a:latin typeface="Arial" panose="020B0604020202020204" pitchFamily="34" charset="0"/>
                        </a:rPr>
                        <a:t>מק. העדפות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50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167192"/>
                  </a:ext>
                </a:extLst>
              </a:tr>
              <a:tr h="160867">
                <a:tc>
                  <a:txBody>
                    <a:bodyPr/>
                    <a:lstStyle/>
                    <a:p>
                      <a:pPr algn="ctr" rtl="1" fontAlgn="b"/>
                      <a:r>
                        <a:rPr lang="he-IL" sz="1200" b="1" i="0" u="none" strike="noStrike">
                          <a:solidFill>
                            <a:srgbClr val="000000"/>
                          </a:solidFill>
                          <a:effectLst/>
                          <a:latin typeface="Arial" panose="020B0604020202020204" pitchFamily="34" charset="0"/>
                        </a:rPr>
                        <a:t>שביעות רצון</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80%</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 </a:t>
                      </a:r>
                    </a:p>
                  </a:txBody>
                  <a:tcPr marL="8043" marR="8043" marT="8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736705"/>
                  </a:ext>
                </a:extLst>
              </a:tr>
            </a:tbl>
          </a:graphicData>
        </a:graphic>
      </p:graphicFrame>
      <p:sp>
        <p:nvSpPr>
          <p:cNvPr id="11" name="TextBox 10">
            <a:extLst>
              <a:ext uri="{FF2B5EF4-FFF2-40B4-BE49-F238E27FC236}">
                <a16:creationId xmlns:a16="http://schemas.microsoft.com/office/drawing/2014/main" id="{495F4D5F-D065-457B-860D-CB0141DE0415}"/>
              </a:ext>
            </a:extLst>
          </p:cNvPr>
          <p:cNvSpPr txBox="1"/>
          <p:nvPr/>
        </p:nvSpPr>
        <p:spPr>
          <a:xfrm>
            <a:off x="1845940" y="5373216"/>
            <a:ext cx="9277672" cy="369332"/>
          </a:xfrm>
          <a:prstGeom prst="rect">
            <a:avLst/>
          </a:prstGeom>
          <a:noFill/>
        </p:spPr>
        <p:txBody>
          <a:bodyPr wrap="square" rtlCol="1">
            <a:spAutoFit/>
          </a:bodyPr>
          <a:lstStyle/>
          <a:p>
            <a:r>
              <a:rPr lang="he-IL" dirty="0"/>
              <a:t>התוצאה שסיפקה המערכת עונה על שני הקריטריונים שהוצבו, קרי: הקצאה הוגנת וחוסר קנאה.</a:t>
            </a:r>
          </a:p>
        </p:txBody>
      </p:sp>
    </p:spTree>
    <p:extLst>
      <p:ext uri="{BB962C8B-B14F-4D97-AF65-F5344CB8AC3E}">
        <p14:creationId xmlns:p14="http://schemas.microsoft.com/office/powerpoint/2010/main" val="2748880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95188" y="205517"/>
            <a:ext cx="8686801" cy="807368"/>
          </a:xfrm>
        </p:spPr>
        <p:txBody>
          <a:bodyPr rtlCol="1">
            <a:normAutofit/>
          </a:bodyPr>
          <a:lstStyle/>
          <a:p>
            <a:pPr algn="r" rtl="1"/>
            <a:r>
              <a:rPr lang="he-IL" sz="2800" dirty="0"/>
              <a:t>הסבר על פתרון מערכת </a:t>
            </a:r>
            <a:r>
              <a:rPr lang="he-IL" sz="2800" dirty="0" err="1"/>
              <a:t>נמסיס</a:t>
            </a:r>
            <a:endParaRPr lang="he-IL" sz="2800" dirty="0"/>
          </a:p>
        </p:txBody>
      </p:sp>
      <p:pic>
        <p:nvPicPr>
          <p:cNvPr id="9" name="תמונה 8">
            <a:extLst>
              <a:ext uri="{FF2B5EF4-FFF2-40B4-BE49-F238E27FC236}">
                <a16:creationId xmlns:a16="http://schemas.microsoft.com/office/drawing/2014/main" id="{E4E7675A-C22A-4558-92B8-F5BC98FC3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
        <p:nvSpPr>
          <p:cNvPr id="11" name="TextBox 10">
            <a:extLst>
              <a:ext uri="{FF2B5EF4-FFF2-40B4-BE49-F238E27FC236}">
                <a16:creationId xmlns:a16="http://schemas.microsoft.com/office/drawing/2014/main" id="{495F4D5F-D065-457B-860D-CB0141DE0415}"/>
              </a:ext>
            </a:extLst>
          </p:cNvPr>
          <p:cNvSpPr txBox="1"/>
          <p:nvPr/>
        </p:nvSpPr>
        <p:spPr>
          <a:xfrm>
            <a:off x="1898115" y="1016335"/>
            <a:ext cx="9277672" cy="646331"/>
          </a:xfrm>
          <a:prstGeom prst="rect">
            <a:avLst/>
          </a:prstGeom>
          <a:noFill/>
        </p:spPr>
        <p:txBody>
          <a:bodyPr wrap="square" rtlCol="1">
            <a:spAutoFit/>
          </a:bodyPr>
          <a:lstStyle/>
          <a:p>
            <a:r>
              <a:rPr lang="he-IL" dirty="0"/>
              <a:t>המערכת מתייחסת לכל אחד מהזכאים כשווה חובות של 10% בסה"כ שכר הדירה לכל הדירות כאשר "תשלומי האיזון" מביאים לתוצאה ההוגנת של חלוקת שכר הדירה.</a:t>
            </a:r>
          </a:p>
        </p:txBody>
      </p:sp>
      <p:graphicFrame>
        <p:nvGraphicFramePr>
          <p:cNvPr id="4" name="טבלה 3">
            <a:extLst>
              <a:ext uri="{FF2B5EF4-FFF2-40B4-BE49-F238E27FC236}">
                <a16:creationId xmlns:a16="http://schemas.microsoft.com/office/drawing/2014/main" id="{C4702BDD-43FC-47E5-8C41-96EB71A97132}"/>
              </a:ext>
            </a:extLst>
          </p:cNvPr>
          <p:cNvGraphicFramePr>
            <a:graphicFrameLocks noGrp="1"/>
          </p:cNvGraphicFramePr>
          <p:nvPr>
            <p:extLst>
              <p:ext uri="{D42A27DB-BD31-4B8C-83A1-F6EECF244321}">
                <p14:modId xmlns:p14="http://schemas.microsoft.com/office/powerpoint/2010/main" val="1525078948"/>
              </p:ext>
            </p:extLst>
          </p:nvPr>
        </p:nvGraphicFramePr>
        <p:xfrm>
          <a:off x="405780" y="1772816"/>
          <a:ext cx="11305259" cy="4119350"/>
        </p:xfrm>
        <a:graphic>
          <a:graphicData uri="http://schemas.openxmlformats.org/drawingml/2006/table">
            <a:tbl>
              <a:tblPr/>
              <a:tblGrid>
                <a:gridCol w="1080120">
                  <a:extLst>
                    <a:ext uri="{9D8B030D-6E8A-4147-A177-3AD203B41FA5}">
                      <a16:colId xmlns:a16="http://schemas.microsoft.com/office/drawing/2014/main" val="3359674436"/>
                    </a:ext>
                  </a:extLst>
                </a:gridCol>
                <a:gridCol w="792088">
                  <a:extLst>
                    <a:ext uri="{9D8B030D-6E8A-4147-A177-3AD203B41FA5}">
                      <a16:colId xmlns:a16="http://schemas.microsoft.com/office/drawing/2014/main" val="2071156410"/>
                    </a:ext>
                  </a:extLst>
                </a:gridCol>
                <a:gridCol w="720080">
                  <a:extLst>
                    <a:ext uri="{9D8B030D-6E8A-4147-A177-3AD203B41FA5}">
                      <a16:colId xmlns:a16="http://schemas.microsoft.com/office/drawing/2014/main" val="3319746906"/>
                    </a:ext>
                  </a:extLst>
                </a:gridCol>
                <a:gridCol w="864096">
                  <a:extLst>
                    <a:ext uri="{9D8B030D-6E8A-4147-A177-3AD203B41FA5}">
                      <a16:colId xmlns:a16="http://schemas.microsoft.com/office/drawing/2014/main" val="1888467952"/>
                    </a:ext>
                  </a:extLst>
                </a:gridCol>
                <a:gridCol w="936104">
                  <a:extLst>
                    <a:ext uri="{9D8B030D-6E8A-4147-A177-3AD203B41FA5}">
                      <a16:colId xmlns:a16="http://schemas.microsoft.com/office/drawing/2014/main" val="3244316269"/>
                    </a:ext>
                  </a:extLst>
                </a:gridCol>
                <a:gridCol w="720080">
                  <a:extLst>
                    <a:ext uri="{9D8B030D-6E8A-4147-A177-3AD203B41FA5}">
                      <a16:colId xmlns:a16="http://schemas.microsoft.com/office/drawing/2014/main" val="1027135943"/>
                    </a:ext>
                  </a:extLst>
                </a:gridCol>
                <a:gridCol w="936104">
                  <a:extLst>
                    <a:ext uri="{9D8B030D-6E8A-4147-A177-3AD203B41FA5}">
                      <a16:colId xmlns:a16="http://schemas.microsoft.com/office/drawing/2014/main" val="2737219761"/>
                    </a:ext>
                  </a:extLst>
                </a:gridCol>
                <a:gridCol w="936104">
                  <a:extLst>
                    <a:ext uri="{9D8B030D-6E8A-4147-A177-3AD203B41FA5}">
                      <a16:colId xmlns:a16="http://schemas.microsoft.com/office/drawing/2014/main" val="1489365386"/>
                    </a:ext>
                  </a:extLst>
                </a:gridCol>
                <a:gridCol w="936104">
                  <a:extLst>
                    <a:ext uri="{9D8B030D-6E8A-4147-A177-3AD203B41FA5}">
                      <a16:colId xmlns:a16="http://schemas.microsoft.com/office/drawing/2014/main" val="3776568316"/>
                    </a:ext>
                  </a:extLst>
                </a:gridCol>
                <a:gridCol w="792088">
                  <a:extLst>
                    <a:ext uri="{9D8B030D-6E8A-4147-A177-3AD203B41FA5}">
                      <a16:colId xmlns:a16="http://schemas.microsoft.com/office/drawing/2014/main" val="780868202"/>
                    </a:ext>
                  </a:extLst>
                </a:gridCol>
                <a:gridCol w="1008112">
                  <a:extLst>
                    <a:ext uri="{9D8B030D-6E8A-4147-A177-3AD203B41FA5}">
                      <a16:colId xmlns:a16="http://schemas.microsoft.com/office/drawing/2014/main" val="3144741949"/>
                    </a:ext>
                  </a:extLst>
                </a:gridCol>
                <a:gridCol w="877600">
                  <a:extLst>
                    <a:ext uri="{9D8B030D-6E8A-4147-A177-3AD203B41FA5}">
                      <a16:colId xmlns:a16="http://schemas.microsoft.com/office/drawing/2014/main" val="2300660992"/>
                    </a:ext>
                  </a:extLst>
                </a:gridCol>
                <a:gridCol w="706579">
                  <a:extLst>
                    <a:ext uri="{9D8B030D-6E8A-4147-A177-3AD203B41FA5}">
                      <a16:colId xmlns:a16="http://schemas.microsoft.com/office/drawing/2014/main" val="3118439774"/>
                    </a:ext>
                  </a:extLst>
                </a:gridCol>
              </a:tblGrid>
              <a:tr h="334896">
                <a:tc>
                  <a:txBody>
                    <a:bodyPr/>
                    <a:lstStyle/>
                    <a:p>
                      <a:pPr algn="ctr" rtl="1" fontAlgn="b"/>
                      <a:r>
                        <a:rPr lang="he-IL" sz="1100" b="1" i="0" u="none" strike="noStrike">
                          <a:solidFill>
                            <a:srgbClr val="000000"/>
                          </a:solidFill>
                          <a:effectLst/>
                          <a:latin typeface="Arial" panose="020B0604020202020204" pitchFamily="34" charset="0"/>
                        </a:rPr>
                        <a:t>מספר דירה</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endParaRPr lang="he-IL" sz="1100" b="1" i="0" u="none" strike="noStrike" dirty="0">
                        <a:solidFill>
                          <a:srgbClr val="000000"/>
                        </a:solidFill>
                        <a:effectLst/>
                        <a:latin typeface="Arial" panose="020B0604020202020204" pitchFamily="34" charset="0"/>
                      </a:endParaRP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100" b="1" i="0" u="none" strike="noStrike">
                          <a:solidFill>
                            <a:srgbClr val="000000"/>
                          </a:solidFill>
                          <a:effectLst/>
                          <a:latin typeface="Arial" panose="020B0604020202020204" pitchFamily="34" charset="0"/>
                        </a:rPr>
                        <a:t>דייר 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100" b="1" i="0" u="none" strike="noStrike">
                          <a:solidFill>
                            <a:srgbClr val="000000"/>
                          </a:solidFill>
                          <a:effectLst/>
                          <a:latin typeface="Arial" panose="020B0604020202020204" pitchFamily="34" charset="0"/>
                        </a:rPr>
                        <a:t>דייר 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100" b="1" i="0" u="none" strike="noStrike">
                          <a:solidFill>
                            <a:srgbClr val="000000"/>
                          </a:solidFill>
                          <a:effectLst/>
                          <a:latin typeface="Arial" panose="020B0604020202020204" pitchFamily="34" charset="0"/>
                        </a:rPr>
                        <a:t>דייר 3</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100" b="1" i="0" u="none" strike="noStrike">
                          <a:solidFill>
                            <a:srgbClr val="000000"/>
                          </a:solidFill>
                          <a:effectLst/>
                          <a:latin typeface="Arial" panose="020B0604020202020204" pitchFamily="34" charset="0"/>
                        </a:rPr>
                        <a:t>דייר 4</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100" b="1" i="0" u="none" strike="noStrike">
                          <a:solidFill>
                            <a:srgbClr val="000000"/>
                          </a:solidFill>
                          <a:effectLst/>
                          <a:latin typeface="Arial" panose="020B0604020202020204" pitchFamily="34" charset="0"/>
                        </a:rPr>
                        <a:t>דייר 5</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100" b="1" i="0" u="none" strike="noStrike">
                          <a:solidFill>
                            <a:srgbClr val="000000"/>
                          </a:solidFill>
                          <a:effectLst/>
                          <a:latin typeface="Arial" panose="020B0604020202020204" pitchFamily="34" charset="0"/>
                        </a:rPr>
                        <a:t>דייר 6</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100" b="1" i="0" u="none" strike="noStrike">
                          <a:solidFill>
                            <a:srgbClr val="000000"/>
                          </a:solidFill>
                          <a:effectLst/>
                          <a:latin typeface="Arial" panose="020B0604020202020204" pitchFamily="34" charset="0"/>
                        </a:rPr>
                        <a:t>דייר 7</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100" b="1" i="0" u="none" strike="noStrike">
                          <a:solidFill>
                            <a:srgbClr val="000000"/>
                          </a:solidFill>
                          <a:effectLst/>
                          <a:latin typeface="Arial" panose="020B0604020202020204" pitchFamily="34" charset="0"/>
                        </a:rPr>
                        <a:t>דייר 8</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100" b="1" i="0" u="none" strike="noStrike">
                          <a:solidFill>
                            <a:srgbClr val="000000"/>
                          </a:solidFill>
                          <a:effectLst/>
                          <a:latin typeface="Arial" panose="020B0604020202020204" pitchFamily="34" charset="0"/>
                        </a:rPr>
                        <a:t>דייר 9</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100" b="1" i="0" u="none" strike="noStrike">
                          <a:solidFill>
                            <a:srgbClr val="000000"/>
                          </a:solidFill>
                          <a:effectLst/>
                          <a:latin typeface="Arial" panose="020B0604020202020204" pitchFamily="34" charset="0"/>
                        </a:rPr>
                        <a:t>דייר 10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100" b="1" i="0" u="none" strike="noStrike" dirty="0">
                          <a:solidFill>
                            <a:srgbClr val="000000"/>
                          </a:solidFill>
                          <a:effectLst/>
                          <a:latin typeface="Arial" panose="020B0604020202020204" pitchFamily="34" charset="0"/>
                        </a:rPr>
                        <a:t>תשלומי איזון</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086785"/>
                  </a:ext>
                </a:extLst>
              </a:tr>
              <a:tr h="334896">
                <a:tc>
                  <a:txBody>
                    <a:bodyPr/>
                    <a:lstStyle/>
                    <a:p>
                      <a:pPr algn="ctr" rtl="1" fontAlgn="b"/>
                      <a:r>
                        <a:rPr lang="he-IL" sz="1100" b="1" i="0" u="none" strike="noStrike" dirty="0">
                          <a:solidFill>
                            <a:srgbClr val="000000"/>
                          </a:solidFill>
                          <a:effectLst/>
                          <a:latin typeface="Arial" panose="020B0604020202020204" pitchFamily="34" charset="0"/>
                        </a:rPr>
                        <a:t>שכר דירה ממוצע</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1,600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1,600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1,600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24627"/>
                  </a:ext>
                </a:extLst>
              </a:tr>
              <a:tr h="334896">
                <a:tc>
                  <a:txBody>
                    <a:bodyPr/>
                    <a:lstStyle/>
                    <a:p>
                      <a:pPr algn="ctr" rtl="1" fontAlgn="b"/>
                      <a:r>
                        <a:rPr lang="he-IL" sz="1100" b="1" i="0" u="none" strike="noStrike">
                          <a:solidFill>
                            <a:srgbClr val="000000"/>
                          </a:solidFill>
                          <a:effectLst/>
                          <a:latin typeface="Arial" panose="020B0604020202020204" pitchFamily="34" charset="0"/>
                        </a:rPr>
                        <a:t>דירה שנבחרה</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1,703.00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1,505.00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1,703.00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1,555.00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1,555.00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1,603.00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1,653.00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1,605.00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1,503.00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1,655.00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722708"/>
                  </a:ext>
                </a:extLst>
              </a:tr>
              <a:tr h="334896">
                <a:tc>
                  <a:txBody>
                    <a:bodyPr/>
                    <a:lstStyle/>
                    <a:p>
                      <a:pPr algn="ctr" rtl="1" fontAlgn="b"/>
                      <a:r>
                        <a:rPr lang="he-IL" sz="1100" b="1" i="0" u="none" strike="noStrike" dirty="0">
                          <a:solidFill>
                            <a:srgbClr val="000000"/>
                          </a:solidFill>
                          <a:effectLst/>
                          <a:latin typeface="Arial" panose="020B0604020202020204" pitchFamily="34" charset="0"/>
                        </a:rPr>
                        <a:t>איזון</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FF0000"/>
                          </a:solidFill>
                          <a:effectLst/>
                          <a:latin typeface="Arial" panose="020B0604020202020204" pitchFamily="34" charset="0"/>
                        </a:rPr>
                        <a:t>(103.00)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95.00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FF0000"/>
                          </a:solidFill>
                          <a:effectLst/>
                          <a:latin typeface="Arial" panose="020B0604020202020204" pitchFamily="34" charset="0"/>
                        </a:rPr>
                        <a:t>(103.00)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45.00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45.00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FF0000"/>
                          </a:solidFill>
                          <a:effectLst/>
                          <a:latin typeface="Arial" panose="020B0604020202020204" pitchFamily="34" charset="0"/>
                        </a:rPr>
                        <a:t>(3.00)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FF0000"/>
                          </a:solidFill>
                          <a:effectLst/>
                          <a:latin typeface="Arial" panose="020B0604020202020204" pitchFamily="34" charset="0"/>
                        </a:rPr>
                        <a:t>(53.00)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FF0000"/>
                          </a:solidFill>
                          <a:effectLst/>
                          <a:latin typeface="Arial" panose="020B0604020202020204" pitchFamily="34" charset="0"/>
                        </a:rPr>
                        <a:t>(5.00)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97.00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FF0000"/>
                          </a:solidFill>
                          <a:effectLst/>
                          <a:latin typeface="Arial" panose="020B0604020202020204" pitchFamily="34" charset="0"/>
                        </a:rPr>
                        <a:t>(55.00)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₪40.00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40999"/>
                  </a:ext>
                </a:extLst>
              </a:tr>
              <a:tr h="334896">
                <a:tc>
                  <a:txBody>
                    <a:bodyPr/>
                    <a:lstStyle/>
                    <a:p>
                      <a:pPr algn="ctr" rtl="1" fontAlgn="b"/>
                      <a:r>
                        <a:rPr lang="he-IL" sz="1100" b="1" i="0" u="none" strike="noStrike" dirty="0">
                          <a:solidFill>
                            <a:srgbClr val="000000"/>
                          </a:solidFill>
                          <a:effectLst/>
                          <a:latin typeface="Arial" panose="020B0604020202020204" pitchFamily="34" charset="0"/>
                        </a:rPr>
                        <a:t>פיצוי לחיסול קנאה</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2.00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2.00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2.00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₪6.00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804962"/>
                  </a:ext>
                </a:extLst>
              </a:tr>
              <a:tr h="334896">
                <a:tc>
                  <a:txBody>
                    <a:bodyPr/>
                    <a:lstStyle/>
                    <a:p>
                      <a:pPr algn="ctr" rtl="1" fontAlgn="b"/>
                      <a:r>
                        <a:rPr lang="he-IL" sz="1100" b="1" i="0" u="none" strike="noStrike">
                          <a:solidFill>
                            <a:srgbClr val="000000"/>
                          </a:solidFill>
                          <a:effectLst/>
                          <a:latin typeface="Arial" panose="020B0604020202020204" pitchFamily="34" charset="0"/>
                        </a:rPr>
                        <a:t>חלוקת היתרה</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₪34.00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490224"/>
                  </a:ext>
                </a:extLst>
              </a:tr>
              <a:tr h="334896">
                <a:tc>
                  <a:txBody>
                    <a:bodyPr/>
                    <a:lstStyle/>
                    <a:p>
                      <a:pPr algn="ctr" rtl="1" fontAlgn="b"/>
                      <a:r>
                        <a:rPr lang="he-IL" sz="1100" b="1" i="0" u="none" strike="noStrike" dirty="0">
                          <a:solidFill>
                            <a:srgbClr val="000000"/>
                          </a:solidFill>
                          <a:effectLst/>
                          <a:latin typeface="Arial" panose="020B0604020202020204" pitchFamily="34" charset="0"/>
                        </a:rPr>
                        <a:t>איזון כולל</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FF0000"/>
                          </a:solidFill>
                          <a:effectLst/>
                          <a:latin typeface="Arial" panose="020B0604020202020204" pitchFamily="34" charset="0"/>
                        </a:rPr>
                        <a:t>(99.60)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98.40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FF0000"/>
                          </a:solidFill>
                          <a:effectLst/>
                          <a:latin typeface="Arial" panose="020B0604020202020204" pitchFamily="34" charset="0"/>
                        </a:rPr>
                        <a:t>(99.60)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48.40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50.40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2.40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FF0000"/>
                          </a:solidFill>
                          <a:effectLst/>
                          <a:latin typeface="Arial" panose="020B0604020202020204" pitchFamily="34" charset="0"/>
                        </a:rPr>
                        <a:t>(47.60)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FF0000"/>
                          </a:solidFill>
                          <a:effectLst/>
                          <a:latin typeface="Arial" panose="020B0604020202020204" pitchFamily="34" charset="0"/>
                        </a:rPr>
                        <a:t>(1.60)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100.40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FF0000"/>
                          </a:solidFill>
                          <a:effectLst/>
                          <a:latin typeface="Arial" panose="020B0604020202020204" pitchFamily="34" charset="0"/>
                        </a:rPr>
                        <a:t>(51.60)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544627"/>
                  </a:ext>
                </a:extLst>
              </a:tr>
              <a:tr h="334896">
                <a:tc>
                  <a:txBody>
                    <a:bodyPr/>
                    <a:lstStyle/>
                    <a:p>
                      <a:pPr algn="ctr" rtl="1" fontAlgn="b"/>
                      <a:r>
                        <a:rPr lang="he-IL" sz="1100" b="1" i="0" u="none" strike="noStrike" dirty="0">
                          <a:solidFill>
                            <a:srgbClr val="000000"/>
                          </a:solidFill>
                          <a:effectLst/>
                          <a:latin typeface="Arial" panose="020B0604020202020204" pitchFamily="34" charset="0"/>
                        </a:rPr>
                        <a:t>שכר דירה לפני חלוקת היתרה</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1,605.40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1,605.40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1,605.40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1,603.40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251843"/>
                  </a:ext>
                </a:extLst>
              </a:tr>
              <a:tr h="334896">
                <a:tc>
                  <a:txBody>
                    <a:bodyPr/>
                    <a:lstStyle/>
                    <a:p>
                      <a:pPr algn="ctr" rtl="1" fontAlgn="b"/>
                      <a:r>
                        <a:rPr lang="he-IL" sz="1100" b="1" i="0" u="none" strike="noStrike" dirty="0">
                          <a:solidFill>
                            <a:srgbClr val="000000"/>
                          </a:solidFill>
                          <a:effectLst/>
                          <a:latin typeface="Arial" panose="020B0604020202020204" pitchFamily="34" charset="0"/>
                        </a:rPr>
                        <a:t>תשואה</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5.40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5.40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5.40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3.40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722392"/>
                  </a:ext>
                </a:extLst>
              </a:tr>
              <a:tr h="175990">
                <a:tc>
                  <a:txBody>
                    <a:bodyPr/>
                    <a:lstStyle/>
                    <a:p>
                      <a:pPr algn="ctr" rtl="1" fontAlgn="b"/>
                      <a:r>
                        <a:rPr lang="he-IL" sz="1100" b="1" i="0" u="none" strike="noStrike" dirty="0">
                          <a:solidFill>
                            <a:srgbClr val="000000"/>
                          </a:solidFill>
                          <a:effectLst/>
                          <a:latin typeface="Arial" panose="020B0604020202020204" pitchFamily="34" charset="0"/>
                        </a:rPr>
                        <a:t>תשואה ב-%</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0.21%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0.21%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0.21%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0.21%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0.34%</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0.34%</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0.34%</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0.21%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0.21%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0.21%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901850"/>
                  </a:ext>
                </a:extLst>
              </a:tr>
              <a:tr h="175990">
                <a:tc>
                  <a:txBody>
                    <a:bodyPr/>
                    <a:lstStyle/>
                    <a:p>
                      <a:pPr algn="ctr" rtl="1" fontAlgn="b"/>
                      <a:r>
                        <a:rPr lang="he-IL" sz="1100" b="1" i="0" u="none" strike="noStrike" dirty="0">
                          <a:solidFill>
                            <a:srgbClr val="000000"/>
                          </a:solidFill>
                          <a:effectLst/>
                          <a:latin typeface="Arial" panose="020B0604020202020204" pitchFamily="34" charset="0"/>
                        </a:rPr>
                        <a:t>סה"כ תשלומים</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FF0000"/>
                          </a:solidFill>
                          <a:effectLst/>
                          <a:latin typeface="Arial" panose="020B0604020202020204" pitchFamily="34" charset="0"/>
                        </a:rPr>
                        <a:t>(₪300.00)</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714009"/>
                  </a:ext>
                </a:extLst>
              </a:tr>
              <a:tr h="175990">
                <a:tc>
                  <a:txBody>
                    <a:bodyPr/>
                    <a:lstStyle/>
                    <a:p>
                      <a:pPr algn="ctr" rtl="1" fontAlgn="b"/>
                      <a:r>
                        <a:rPr lang="he-IL" sz="1100" b="1" i="0" u="none" strike="noStrike" dirty="0">
                          <a:solidFill>
                            <a:srgbClr val="000000"/>
                          </a:solidFill>
                          <a:effectLst/>
                          <a:latin typeface="Arial" panose="020B0604020202020204" pitchFamily="34" charset="0"/>
                        </a:rPr>
                        <a:t>סה"כ קבלה</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₪300.00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005730"/>
                  </a:ext>
                </a:extLst>
              </a:tr>
              <a:tr h="334896">
                <a:tc>
                  <a:txBody>
                    <a:bodyPr/>
                    <a:lstStyle/>
                    <a:p>
                      <a:pPr algn="ctr" rtl="1" fontAlgn="b"/>
                      <a:r>
                        <a:rPr lang="he-IL" sz="1100" b="1" i="0" u="none" strike="noStrike" dirty="0">
                          <a:solidFill>
                            <a:srgbClr val="000000"/>
                          </a:solidFill>
                          <a:effectLst/>
                          <a:latin typeface="Arial" panose="020B0604020202020204" pitchFamily="34" charset="0"/>
                        </a:rPr>
                        <a:t>שכר דירה סופי</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16,000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1,699.60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1,501.60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1,699.60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1,551.60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1,549.60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1,597.60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1,647.60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1,601.60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1,499.60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1,651.60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085175"/>
                  </a:ext>
                </a:extLst>
              </a:tr>
              <a:tr h="175990">
                <a:tc>
                  <a:txBody>
                    <a:bodyPr/>
                    <a:lstStyle/>
                    <a:p>
                      <a:pPr algn="ctr" rtl="1" fontAlgn="b"/>
                      <a:r>
                        <a:rPr lang="he-IL" sz="1100" b="1" i="0" u="none" strike="noStrike">
                          <a:solidFill>
                            <a:srgbClr val="000000"/>
                          </a:solidFill>
                          <a:effectLst/>
                          <a:latin typeface="Arial" panose="020B0604020202020204" pitchFamily="34" charset="0"/>
                        </a:rPr>
                        <a:t>העדפה</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2</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a:solidFill>
                            <a:srgbClr val="000000"/>
                          </a:solidFill>
                          <a:effectLst/>
                          <a:latin typeface="Arial" panose="020B0604020202020204" pitchFamily="34" charset="0"/>
                        </a:rPr>
                        <a:t>1</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100" b="1" i="0" u="none" strike="noStrike" dirty="0">
                          <a:solidFill>
                            <a:srgbClr val="000000"/>
                          </a:solidFill>
                          <a:effectLst/>
                          <a:latin typeface="Arial" panose="020B0604020202020204" pitchFamily="34" charset="0"/>
                        </a:rPr>
                        <a:t> </a:t>
                      </a:r>
                    </a:p>
                  </a:txBody>
                  <a:tcPr marL="6259" marR="6259" marT="62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858966"/>
                  </a:ext>
                </a:extLst>
              </a:tr>
            </a:tbl>
          </a:graphicData>
        </a:graphic>
      </p:graphicFrame>
    </p:spTree>
    <p:extLst>
      <p:ext uri="{BB962C8B-B14F-4D97-AF65-F5344CB8AC3E}">
        <p14:creationId xmlns:p14="http://schemas.microsoft.com/office/powerpoint/2010/main" val="1686579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flipH="1">
            <a:off x="2436811" y="533400"/>
            <a:ext cx="8686801" cy="591344"/>
          </a:xfrm>
        </p:spPr>
        <p:txBody>
          <a:bodyPr rtlCol="1"/>
          <a:lstStyle/>
          <a:p>
            <a:pPr algn="r" rtl="1"/>
            <a:r>
              <a:rPr lang="he-IL" dirty="0"/>
              <a:t>סיכום</a:t>
            </a:r>
          </a:p>
        </p:txBody>
      </p:sp>
      <p:sp>
        <p:nvSpPr>
          <p:cNvPr id="6" name="מציין מיקום תוכן 5"/>
          <p:cNvSpPr>
            <a:spLocks noGrp="1"/>
          </p:cNvSpPr>
          <p:nvPr>
            <p:ph sz="half" idx="1"/>
          </p:nvPr>
        </p:nvSpPr>
        <p:spPr>
          <a:xfrm flipH="1">
            <a:off x="1989954" y="1333500"/>
            <a:ext cx="9144469" cy="5263852"/>
          </a:xfrm>
        </p:spPr>
        <p:txBody>
          <a:bodyPr rtlCol="1"/>
          <a:lstStyle/>
          <a:p>
            <a:pPr marL="45720" indent="0" algn="r" rtl="1">
              <a:buNone/>
            </a:pPr>
            <a:r>
              <a:rPr lang="he-IL" dirty="0"/>
              <a:t>מערכת </a:t>
            </a:r>
            <a:r>
              <a:rPr lang="he-IL" dirty="0" err="1"/>
              <a:t>נמסיס</a:t>
            </a:r>
            <a:r>
              <a:rPr lang="he-IL" dirty="0"/>
              <a:t> השלימה המשימה.</a:t>
            </a:r>
          </a:p>
          <a:p>
            <a:pPr marL="45720" indent="0" algn="r" rtl="1">
              <a:buNone/>
            </a:pPr>
            <a:r>
              <a:rPr lang="he-IL" dirty="0"/>
              <a:t>נמצא כי כל אחד מהזכאים קיבל את אחת משתי ההעדפות הראשונות שלו.</a:t>
            </a:r>
          </a:p>
          <a:p>
            <a:pPr marL="45720" indent="0" algn="r" rtl="1">
              <a:buNone/>
            </a:pPr>
            <a:r>
              <a:rPr lang="he-IL" dirty="0"/>
              <a:t>שיעור "שביעות הרצון" הוא כ-80%. </a:t>
            </a:r>
          </a:p>
          <a:p>
            <a:pPr marL="45720" indent="0" algn="r" rtl="1">
              <a:buNone/>
            </a:pPr>
            <a:r>
              <a:rPr lang="he-IL" dirty="0"/>
              <a:t>אין קנאה בין הזכאים.</a:t>
            </a:r>
          </a:p>
          <a:p>
            <a:pPr marL="45720" indent="0" algn="r" rtl="1">
              <a:buNone/>
            </a:pPr>
            <a:r>
              <a:rPr lang="he-IL" dirty="0"/>
              <a:t>ההקצאה היא היעילה ביותר מבין כל מיליוני ההקצאות האפשריות, כלומר: אין הקצאה יעילה ממנה.</a:t>
            </a:r>
          </a:p>
          <a:p>
            <a:pPr marL="45720" indent="0" algn="r" rtl="1">
              <a:buNone/>
            </a:pPr>
            <a:r>
              <a:rPr lang="he-IL" b="1" dirty="0"/>
              <a:t> נקודת המפתח לשימוש במערכת </a:t>
            </a:r>
            <a:r>
              <a:rPr lang="he-IL" b="1" dirty="0" err="1"/>
              <a:t>נמסיס</a:t>
            </a:r>
            <a:r>
              <a:rPr lang="he-IL" b="1" dirty="0"/>
              <a:t> היא שכל אחד מהזכאים ימלא באופן אישי ודיסקרטי את הערכותיו האישיות מבלי לשתף את יתר הזכאים.</a:t>
            </a:r>
          </a:p>
          <a:p>
            <a:pPr marL="45720" indent="0" algn="r" rtl="1">
              <a:buNone/>
            </a:pPr>
            <a:r>
              <a:rPr lang="he-IL" b="1" u="sng" dirty="0">
                <a:solidFill>
                  <a:srgbClr val="FF0000"/>
                </a:solidFill>
              </a:rPr>
              <a:t>תם ולא נשלם </a:t>
            </a:r>
            <a:r>
              <a:rPr lang="he-IL" dirty="0"/>
              <a:t>– מה היה קורה אילו נערכה הגרלה לקביעת סדר בחירת הדירות ? ? ?</a:t>
            </a:r>
          </a:p>
        </p:txBody>
      </p:sp>
      <p:pic>
        <p:nvPicPr>
          <p:cNvPr id="4" name="תמונה 3">
            <a:extLst>
              <a:ext uri="{FF2B5EF4-FFF2-40B4-BE49-F238E27FC236}">
                <a16:creationId xmlns:a16="http://schemas.microsoft.com/office/drawing/2014/main" id="{AFD92A59-EFA1-4702-9065-C0C181466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10108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D147E3-83EF-4EDB-AD8C-0217832835D5}"/>
              </a:ext>
            </a:extLst>
          </p:cNvPr>
          <p:cNvSpPr>
            <a:spLocks noGrp="1"/>
          </p:cNvSpPr>
          <p:nvPr>
            <p:ph type="title"/>
          </p:nvPr>
        </p:nvSpPr>
        <p:spPr>
          <a:xfrm flipH="1">
            <a:off x="2494012" y="331066"/>
            <a:ext cx="8686801" cy="663352"/>
          </a:xfrm>
        </p:spPr>
        <p:txBody>
          <a:bodyPr/>
          <a:lstStyle/>
          <a:p>
            <a:r>
              <a:rPr lang="he-IL" dirty="0"/>
              <a:t>ההגרלה ושברה</a:t>
            </a:r>
          </a:p>
        </p:txBody>
      </p:sp>
      <p:sp>
        <p:nvSpPr>
          <p:cNvPr id="3" name="מציין מיקום תוכן 2">
            <a:extLst>
              <a:ext uri="{FF2B5EF4-FFF2-40B4-BE49-F238E27FC236}">
                <a16:creationId xmlns:a16="http://schemas.microsoft.com/office/drawing/2014/main" id="{FC63C3E8-97A1-435B-B7B3-6C50E936CC09}"/>
              </a:ext>
            </a:extLst>
          </p:cNvPr>
          <p:cNvSpPr>
            <a:spLocks noGrp="1"/>
          </p:cNvSpPr>
          <p:nvPr>
            <p:ph sz="half" idx="1"/>
          </p:nvPr>
        </p:nvSpPr>
        <p:spPr>
          <a:xfrm flipH="1">
            <a:off x="2128610" y="1124744"/>
            <a:ext cx="9145016" cy="1440160"/>
          </a:xfrm>
        </p:spPr>
        <p:txBody>
          <a:bodyPr>
            <a:normAutofit/>
          </a:bodyPr>
          <a:lstStyle/>
          <a:p>
            <a:r>
              <a:rPr lang="he-IL" sz="1800" dirty="0"/>
              <a:t>נערכה הגרלה הוגנת בין הזכאים לקביעת סדר בחירת הדירות.</a:t>
            </a:r>
          </a:p>
          <a:p>
            <a:r>
              <a:rPr lang="he-IL" sz="1800" dirty="0"/>
              <a:t>מי שקיבל את זכות הבחירה הראשונה – בוחר ראשון וכך הלאה, על פי הסדר.</a:t>
            </a:r>
          </a:p>
          <a:p>
            <a:r>
              <a:rPr lang="he-IL" sz="1800" dirty="0"/>
              <a:t>הסדר שנתקבל בהגרלה הוא:</a:t>
            </a:r>
            <a:endParaRPr lang="he-IL" sz="1800" u="sng" dirty="0"/>
          </a:p>
        </p:txBody>
      </p:sp>
      <p:graphicFrame>
        <p:nvGraphicFramePr>
          <p:cNvPr id="5" name="מציין מיקום תוכן 4">
            <a:extLst>
              <a:ext uri="{FF2B5EF4-FFF2-40B4-BE49-F238E27FC236}">
                <a16:creationId xmlns:a16="http://schemas.microsoft.com/office/drawing/2014/main" id="{D264CDA7-8BDF-4580-89F3-0303E9E57D9E}"/>
              </a:ext>
            </a:extLst>
          </p:cNvPr>
          <p:cNvGraphicFramePr>
            <a:graphicFrameLocks/>
          </p:cNvGraphicFramePr>
          <p:nvPr>
            <p:extLst>
              <p:ext uri="{D42A27DB-BD31-4B8C-83A1-F6EECF244321}">
                <p14:modId xmlns:p14="http://schemas.microsoft.com/office/powerpoint/2010/main" val="2848019569"/>
              </p:ext>
            </p:extLst>
          </p:nvPr>
        </p:nvGraphicFramePr>
        <p:xfrm>
          <a:off x="2507864" y="2085734"/>
          <a:ext cx="2581807" cy="4073597"/>
        </p:xfrm>
        <a:graphic>
          <a:graphicData uri="http://schemas.openxmlformats.org/drawingml/2006/table">
            <a:tbl>
              <a:tblPr rtl="1" firstRow="1" bandRow="1">
                <a:tableStyleId>{5C22544A-7EE6-4342-B048-85BDC9FD1C3A}</a:tableStyleId>
              </a:tblPr>
              <a:tblGrid>
                <a:gridCol w="1235392">
                  <a:extLst>
                    <a:ext uri="{9D8B030D-6E8A-4147-A177-3AD203B41FA5}">
                      <a16:colId xmlns:a16="http://schemas.microsoft.com/office/drawing/2014/main" val="3629639084"/>
                    </a:ext>
                  </a:extLst>
                </a:gridCol>
                <a:gridCol w="1346415">
                  <a:extLst>
                    <a:ext uri="{9D8B030D-6E8A-4147-A177-3AD203B41FA5}">
                      <a16:colId xmlns:a16="http://schemas.microsoft.com/office/drawing/2014/main" val="2885060629"/>
                    </a:ext>
                  </a:extLst>
                </a:gridCol>
              </a:tblGrid>
              <a:tr h="370327">
                <a:tc>
                  <a:txBody>
                    <a:bodyPr/>
                    <a:lstStyle/>
                    <a:p>
                      <a:pPr rtl="1"/>
                      <a:r>
                        <a:rPr lang="he-IL" sz="1600" dirty="0"/>
                        <a:t>סדר בחירה</a:t>
                      </a:r>
                    </a:p>
                  </a:txBody>
                  <a:tcPr/>
                </a:tc>
                <a:tc>
                  <a:txBody>
                    <a:bodyPr/>
                    <a:lstStyle/>
                    <a:p>
                      <a:pPr rtl="1"/>
                      <a:r>
                        <a:rPr lang="he-IL" sz="1600" dirty="0"/>
                        <a:t>זכאי</a:t>
                      </a:r>
                    </a:p>
                  </a:txBody>
                  <a:tcPr/>
                </a:tc>
                <a:extLst>
                  <a:ext uri="{0D108BD9-81ED-4DB2-BD59-A6C34878D82A}">
                    <a16:rowId xmlns:a16="http://schemas.microsoft.com/office/drawing/2014/main" val="4194148781"/>
                  </a:ext>
                </a:extLst>
              </a:tr>
              <a:tr h="370327">
                <a:tc>
                  <a:txBody>
                    <a:bodyPr/>
                    <a:lstStyle/>
                    <a:p>
                      <a:pPr rtl="1"/>
                      <a:r>
                        <a:rPr lang="he-IL" sz="1600" dirty="0"/>
                        <a:t>בוחר ראשון</a:t>
                      </a:r>
                    </a:p>
                  </a:txBody>
                  <a:tcPr/>
                </a:tc>
                <a:tc>
                  <a:txBody>
                    <a:bodyPr/>
                    <a:lstStyle/>
                    <a:p>
                      <a:pPr rtl="1"/>
                      <a:r>
                        <a:rPr lang="he-IL" sz="1600" dirty="0"/>
                        <a:t>זכאי מס' 5</a:t>
                      </a:r>
                    </a:p>
                  </a:txBody>
                  <a:tcPr/>
                </a:tc>
                <a:extLst>
                  <a:ext uri="{0D108BD9-81ED-4DB2-BD59-A6C34878D82A}">
                    <a16:rowId xmlns:a16="http://schemas.microsoft.com/office/drawing/2014/main" val="902973450"/>
                  </a:ext>
                </a:extLst>
              </a:tr>
              <a:tr h="370327">
                <a:tc>
                  <a:txBody>
                    <a:bodyPr/>
                    <a:lstStyle/>
                    <a:p>
                      <a:pPr rtl="1"/>
                      <a:r>
                        <a:rPr lang="he-IL" sz="1600" dirty="0"/>
                        <a:t>בוחר שני</a:t>
                      </a:r>
                    </a:p>
                  </a:txBody>
                  <a:tcPr/>
                </a:tc>
                <a:tc>
                  <a:txBody>
                    <a:bodyPr/>
                    <a:lstStyle/>
                    <a:p>
                      <a:pPr rtl="1"/>
                      <a:r>
                        <a:rPr lang="he-IL" sz="1600" dirty="0"/>
                        <a:t>זכאי מס' 3</a:t>
                      </a:r>
                    </a:p>
                  </a:txBody>
                  <a:tcPr/>
                </a:tc>
                <a:extLst>
                  <a:ext uri="{0D108BD9-81ED-4DB2-BD59-A6C34878D82A}">
                    <a16:rowId xmlns:a16="http://schemas.microsoft.com/office/drawing/2014/main" val="3294630092"/>
                  </a:ext>
                </a:extLst>
              </a:tr>
              <a:tr h="37032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600" dirty="0"/>
                        <a:t>בוחר שלישי</a:t>
                      </a:r>
                    </a:p>
                  </a:txBody>
                  <a:tcPr/>
                </a:tc>
                <a:tc>
                  <a:txBody>
                    <a:bodyPr/>
                    <a:lstStyle/>
                    <a:p>
                      <a:pPr rtl="1"/>
                      <a:r>
                        <a:rPr lang="he-IL" sz="1600" dirty="0"/>
                        <a:t>זכאי מס' 7</a:t>
                      </a:r>
                    </a:p>
                  </a:txBody>
                  <a:tcPr/>
                </a:tc>
                <a:extLst>
                  <a:ext uri="{0D108BD9-81ED-4DB2-BD59-A6C34878D82A}">
                    <a16:rowId xmlns:a16="http://schemas.microsoft.com/office/drawing/2014/main" val="2684675943"/>
                  </a:ext>
                </a:extLst>
              </a:tr>
              <a:tr h="37032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600" dirty="0"/>
                        <a:t>בוחר רביעי</a:t>
                      </a:r>
                    </a:p>
                  </a:txBody>
                  <a:tcPr/>
                </a:tc>
                <a:tc>
                  <a:txBody>
                    <a:bodyPr/>
                    <a:lstStyle/>
                    <a:p>
                      <a:pPr rtl="1"/>
                      <a:r>
                        <a:rPr lang="he-IL" sz="1600" dirty="0"/>
                        <a:t>זכאי מס' 4</a:t>
                      </a:r>
                    </a:p>
                  </a:txBody>
                  <a:tcPr/>
                </a:tc>
                <a:extLst>
                  <a:ext uri="{0D108BD9-81ED-4DB2-BD59-A6C34878D82A}">
                    <a16:rowId xmlns:a16="http://schemas.microsoft.com/office/drawing/2014/main" val="754259279"/>
                  </a:ext>
                </a:extLst>
              </a:tr>
              <a:tr h="370327">
                <a:tc>
                  <a:txBody>
                    <a:bodyPr/>
                    <a:lstStyle/>
                    <a:p>
                      <a:pPr rtl="1"/>
                      <a:r>
                        <a:rPr lang="he-IL" sz="1600" dirty="0"/>
                        <a:t>בוחר חמישי</a:t>
                      </a:r>
                    </a:p>
                  </a:txBody>
                  <a:tcPr/>
                </a:tc>
                <a:tc>
                  <a:txBody>
                    <a:bodyPr/>
                    <a:lstStyle/>
                    <a:p>
                      <a:pPr rtl="1"/>
                      <a:r>
                        <a:rPr lang="he-IL" sz="1600" dirty="0"/>
                        <a:t>זכאי מס' 1</a:t>
                      </a:r>
                    </a:p>
                  </a:txBody>
                  <a:tcPr/>
                </a:tc>
                <a:extLst>
                  <a:ext uri="{0D108BD9-81ED-4DB2-BD59-A6C34878D82A}">
                    <a16:rowId xmlns:a16="http://schemas.microsoft.com/office/drawing/2014/main" val="3279744193"/>
                  </a:ext>
                </a:extLst>
              </a:tr>
              <a:tr h="370327">
                <a:tc>
                  <a:txBody>
                    <a:bodyPr/>
                    <a:lstStyle/>
                    <a:p>
                      <a:pPr rtl="1"/>
                      <a:r>
                        <a:rPr lang="he-IL" sz="1600" dirty="0"/>
                        <a:t>בוחר שישי</a:t>
                      </a:r>
                    </a:p>
                  </a:txBody>
                  <a:tcPr/>
                </a:tc>
                <a:tc>
                  <a:txBody>
                    <a:bodyPr/>
                    <a:lstStyle/>
                    <a:p>
                      <a:pPr rtl="1"/>
                      <a:r>
                        <a:rPr lang="he-IL" sz="1600" dirty="0"/>
                        <a:t>זכאי מס' 9</a:t>
                      </a:r>
                    </a:p>
                  </a:txBody>
                  <a:tcPr/>
                </a:tc>
                <a:extLst>
                  <a:ext uri="{0D108BD9-81ED-4DB2-BD59-A6C34878D82A}">
                    <a16:rowId xmlns:a16="http://schemas.microsoft.com/office/drawing/2014/main" val="2281593854"/>
                  </a:ext>
                </a:extLst>
              </a:tr>
              <a:tr h="370327">
                <a:tc>
                  <a:txBody>
                    <a:bodyPr/>
                    <a:lstStyle/>
                    <a:p>
                      <a:pPr rtl="1"/>
                      <a:r>
                        <a:rPr lang="he-IL" sz="1600" dirty="0"/>
                        <a:t>בוחר שביעי</a:t>
                      </a:r>
                    </a:p>
                  </a:txBody>
                  <a:tcPr/>
                </a:tc>
                <a:tc>
                  <a:txBody>
                    <a:bodyPr/>
                    <a:lstStyle/>
                    <a:p>
                      <a:pPr rtl="1"/>
                      <a:r>
                        <a:rPr lang="he-IL" sz="1600" dirty="0"/>
                        <a:t>זכאי מס' 10</a:t>
                      </a:r>
                    </a:p>
                  </a:txBody>
                  <a:tcPr/>
                </a:tc>
                <a:extLst>
                  <a:ext uri="{0D108BD9-81ED-4DB2-BD59-A6C34878D82A}">
                    <a16:rowId xmlns:a16="http://schemas.microsoft.com/office/drawing/2014/main" val="82632193"/>
                  </a:ext>
                </a:extLst>
              </a:tr>
              <a:tr h="370327">
                <a:tc>
                  <a:txBody>
                    <a:bodyPr/>
                    <a:lstStyle/>
                    <a:p>
                      <a:pPr rtl="1"/>
                      <a:r>
                        <a:rPr lang="he-IL" sz="1600" dirty="0"/>
                        <a:t>בוחר שמיני</a:t>
                      </a:r>
                    </a:p>
                  </a:txBody>
                  <a:tcPr/>
                </a:tc>
                <a:tc>
                  <a:txBody>
                    <a:bodyPr/>
                    <a:lstStyle/>
                    <a:p>
                      <a:pPr rtl="1"/>
                      <a:r>
                        <a:rPr lang="he-IL" sz="1600" dirty="0"/>
                        <a:t>זכאי מס' 8</a:t>
                      </a:r>
                    </a:p>
                  </a:txBody>
                  <a:tcPr/>
                </a:tc>
                <a:extLst>
                  <a:ext uri="{0D108BD9-81ED-4DB2-BD59-A6C34878D82A}">
                    <a16:rowId xmlns:a16="http://schemas.microsoft.com/office/drawing/2014/main" val="3653444510"/>
                  </a:ext>
                </a:extLst>
              </a:tr>
              <a:tr h="370327">
                <a:tc>
                  <a:txBody>
                    <a:bodyPr/>
                    <a:lstStyle/>
                    <a:p>
                      <a:pPr rtl="1"/>
                      <a:r>
                        <a:rPr lang="he-IL" sz="1600" dirty="0"/>
                        <a:t>בוחר תשיעי</a:t>
                      </a:r>
                    </a:p>
                  </a:txBody>
                  <a:tcPr/>
                </a:tc>
                <a:tc>
                  <a:txBody>
                    <a:bodyPr/>
                    <a:lstStyle/>
                    <a:p>
                      <a:pPr rtl="1"/>
                      <a:r>
                        <a:rPr lang="he-IL" sz="1600" dirty="0"/>
                        <a:t>זכאי מס' 2</a:t>
                      </a:r>
                    </a:p>
                  </a:txBody>
                  <a:tcPr/>
                </a:tc>
                <a:extLst>
                  <a:ext uri="{0D108BD9-81ED-4DB2-BD59-A6C34878D82A}">
                    <a16:rowId xmlns:a16="http://schemas.microsoft.com/office/drawing/2014/main" val="3126249456"/>
                  </a:ext>
                </a:extLst>
              </a:tr>
              <a:tr h="370327">
                <a:tc>
                  <a:txBody>
                    <a:bodyPr/>
                    <a:lstStyle/>
                    <a:p>
                      <a:pPr rtl="1"/>
                      <a:r>
                        <a:rPr lang="he-IL" sz="1600" dirty="0"/>
                        <a:t>בוחר עשירי</a:t>
                      </a:r>
                    </a:p>
                  </a:txBody>
                  <a:tcPr/>
                </a:tc>
                <a:tc>
                  <a:txBody>
                    <a:bodyPr/>
                    <a:lstStyle/>
                    <a:p>
                      <a:pPr rtl="1"/>
                      <a:r>
                        <a:rPr lang="he-IL" sz="1600" dirty="0"/>
                        <a:t>זכאי מס' 6</a:t>
                      </a:r>
                    </a:p>
                  </a:txBody>
                  <a:tcPr/>
                </a:tc>
                <a:extLst>
                  <a:ext uri="{0D108BD9-81ED-4DB2-BD59-A6C34878D82A}">
                    <a16:rowId xmlns:a16="http://schemas.microsoft.com/office/drawing/2014/main" val="4181624773"/>
                  </a:ext>
                </a:extLst>
              </a:tr>
            </a:tbl>
          </a:graphicData>
        </a:graphic>
      </p:graphicFrame>
      <p:pic>
        <p:nvPicPr>
          <p:cNvPr id="7" name="תמונה 6">
            <a:extLst>
              <a:ext uri="{FF2B5EF4-FFF2-40B4-BE49-F238E27FC236}">
                <a16:creationId xmlns:a16="http://schemas.microsoft.com/office/drawing/2014/main" id="{E9FEBF2F-4E3F-4B3D-9CC9-AD5745A91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
        <p:nvSpPr>
          <p:cNvPr id="8" name="מלבן 7">
            <a:extLst>
              <a:ext uri="{FF2B5EF4-FFF2-40B4-BE49-F238E27FC236}">
                <a16:creationId xmlns:a16="http://schemas.microsoft.com/office/drawing/2014/main" id="{DBE15D3D-2714-495A-B327-AE475C1EECD7}"/>
              </a:ext>
            </a:extLst>
          </p:cNvPr>
          <p:cNvSpPr/>
          <p:nvPr/>
        </p:nvSpPr>
        <p:spPr>
          <a:xfrm>
            <a:off x="5358889" y="3978930"/>
            <a:ext cx="5821924" cy="1754326"/>
          </a:xfrm>
          <a:prstGeom prst="rect">
            <a:avLst/>
          </a:prstGeom>
        </p:spPr>
        <p:txBody>
          <a:bodyPr wrap="square">
            <a:spAutoFit/>
          </a:bodyPr>
          <a:lstStyle/>
          <a:p>
            <a:r>
              <a:rPr lang="he-IL"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שיטת הבחירה היא: הבוחר קובע את הדירה אותה הוא מבקש לפי ההפרש החיובי המרבי בין הערכתו לבין הערכת השמאי. </a:t>
            </a:r>
          </a:p>
          <a:p>
            <a:r>
              <a:rPr lang="he-IL"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כאשר נותרו לבחירה דירות בהן הערכתו נמוכה מהערכת השמאי, הוא יבחר את זו שבה ההפרש השלילי הוא המינימאלי.</a:t>
            </a:r>
          </a:p>
        </p:txBody>
      </p:sp>
    </p:spTree>
    <p:extLst>
      <p:ext uri="{BB962C8B-B14F-4D97-AF65-F5344CB8AC3E}">
        <p14:creationId xmlns:p14="http://schemas.microsoft.com/office/powerpoint/2010/main" val="492506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54538F-258F-4F4E-8A41-BB402CA181F4}"/>
              </a:ext>
            </a:extLst>
          </p:cNvPr>
          <p:cNvSpPr>
            <a:spLocks noGrp="1"/>
          </p:cNvSpPr>
          <p:nvPr>
            <p:ph type="title"/>
          </p:nvPr>
        </p:nvSpPr>
        <p:spPr>
          <a:xfrm flipH="1">
            <a:off x="2638028" y="332656"/>
            <a:ext cx="8686801" cy="735360"/>
          </a:xfrm>
        </p:spPr>
        <p:txBody>
          <a:bodyPr/>
          <a:lstStyle/>
          <a:p>
            <a:r>
              <a:rPr lang="he-IL" dirty="0"/>
              <a:t>ראשון זוכה – אחרון בוכה</a:t>
            </a:r>
          </a:p>
        </p:txBody>
      </p:sp>
      <p:sp>
        <p:nvSpPr>
          <p:cNvPr id="7" name="מציין מיקום תוכן 6">
            <a:extLst>
              <a:ext uri="{FF2B5EF4-FFF2-40B4-BE49-F238E27FC236}">
                <a16:creationId xmlns:a16="http://schemas.microsoft.com/office/drawing/2014/main" id="{590A3A2A-F79C-4362-A50D-B48F9E5C077A}"/>
              </a:ext>
            </a:extLst>
          </p:cNvPr>
          <p:cNvSpPr>
            <a:spLocks noGrp="1"/>
          </p:cNvSpPr>
          <p:nvPr>
            <p:ph sz="half" idx="1"/>
          </p:nvPr>
        </p:nvSpPr>
        <p:spPr>
          <a:xfrm flipH="1">
            <a:off x="2514916" y="1068016"/>
            <a:ext cx="8845625" cy="504056"/>
          </a:xfrm>
        </p:spPr>
        <p:txBody>
          <a:bodyPr/>
          <a:lstStyle/>
          <a:p>
            <a:pPr marL="45720" indent="0">
              <a:buNone/>
            </a:pPr>
            <a:r>
              <a:rPr lang="he-IL" dirty="0"/>
              <a:t>בטבלה הבאה סיכום לאחר בחירת הזכאים בהתאם לסדר ההגרלה:</a:t>
            </a:r>
          </a:p>
        </p:txBody>
      </p:sp>
      <p:sp>
        <p:nvSpPr>
          <p:cNvPr id="13" name="מציין מיקום תוכן 6">
            <a:extLst>
              <a:ext uri="{FF2B5EF4-FFF2-40B4-BE49-F238E27FC236}">
                <a16:creationId xmlns:a16="http://schemas.microsoft.com/office/drawing/2014/main" id="{C93AA002-4358-4DE7-8515-C042AC69E8D3}"/>
              </a:ext>
            </a:extLst>
          </p:cNvPr>
          <p:cNvSpPr txBox="1">
            <a:spLocks/>
          </p:cNvSpPr>
          <p:nvPr/>
        </p:nvSpPr>
        <p:spPr>
          <a:xfrm flipH="1">
            <a:off x="1857034" y="5789984"/>
            <a:ext cx="9467795" cy="987388"/>
          </a:xfrm>
          <a:prstGeom prst="rect">
            <a:avLst/>
          </a:prstGeom>
        </p:spPr>
        <p:txBody>
          <a:bodyPr vert="horz" lIns="91440" tIns="45720" rIns="91440" bIns="45720" rtlCol="1">
            <a:normAutofit/>
          </a:bodyPr>
          <a:lstStyle>
            <a:lvl1pPr marL="274320" indent="-228600" algn="r" defTabSz="914400" rtl="1"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594360" indent="-228600" algn="r" defTabSz="914400" rtl="1"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77724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96012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1097280" indent="-13716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marL="123444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Font typeface="Arial" pitchFamily="34" charset="0"/>
              <a:buNone/>
            </a:pPr>
            <a:r>
              <a:rPr lang="he-IL" sz="1800" dirty="0"/>
              <a:t>תשלומי האיזון חושבו לפי שומת השמאי ולכן לא נוצר עודף. מה שנתקבל שולם.</a:t>
            </a:r>
          </a:p>
          <a:p>
            <a:pPr marL="45720" indent="0">
              <a:buFont typeface="Arial" pitchFamily="34" charset="0"/>
              <a:buNone/>
            </a:pPr>
            <a:r>
              <a:rPr lang="he-IL" sz="1800" b="1" dirty="0"/>
              <a:t>ומה על הקנאה? </a:t>
            </a:r>
            <a:r>
              <a:rPr lang="he-IL" sz="1800" dirty="0"/>
              <a:t> </a:t>
            </a:r>
            <a:endParaRPr lang="he-IL" sz="1800" b="1" dirty="0"/>
          </a:p>
        </p:txBody>
      </p:sp>
      <p:pic>
        <p:nvPicPr>
          <p:cNvPr id="14" name="תמונה 13">
            <a:extLst>
              <a:ext uri="{FF2B5EF4-FFF2-40B4-BE49-F238E27FC236}">
                <a16:creationId xmlns:a16="http://schemas.microsoft.com/office/drawing/2014/main" id="{6D38E0F4-D798-4A48-990C-2822CC701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graphicFrame>
        <p:nvGraphicFramePr>
          <p:cNvPr id="4" name="טבלה 3">
            <a:extLst>
              <a:ext uri="{FF2B5EF4-FFF2-40B4-BE49-F238E27FC236}">
                <a16:creationId xmlns:a16="http://schemas.microsoft.com/office/drawing/2014/main" id="{D3D123E1-C2B0-4564-B59C-359C9E45DCAF}"/>
              </a:ext>
            </a:extLst>
          </p:cNvPr>
          <p:cNvGraphicFramePr>
            <a:graphicFrameLocks noGrp="1"/>
          </p:cNvGraphicFramePr>
          <p:nvPr>
            <p:extLst>
              <p:ext uri="{D42A27DB-BD31-4B8C-83A1-F6EECF244321}">
                <p14:modId xmlns:p14="http://schemas.microsoft.com/office/powerpoint/2010/main" val="3489252522"/>
              </p:ext>
            </p:extLst>
          </p:nvPr>
        </p:nvGraphicFramePr>
        <p:xfrm>
          <a:off x="1125860" y="1572072"/>
          <a:ext cx="10631012" cy="4030888"/>
        </p:xfrm>
        <a:graphic>
          <a:graphicData uri="http://schemas.openxmlformats.org/drawingml/2006/table">
            <a:tbl>
              <a:tblPr/>
              <a:tblGrid>
                <a:gridCol w="1149298">
                  <a:extLst>
                    <a:ext uri="{9D8B030D-6E8A-4147-A177-3AD203B41FA5}">
                      <a16:colId xmlns:a16="http://schemas.microsoft.com/office/drawing/2014/main" val="561574726"/>
                    </a:ext>
                  </a:extLst>
                </a:gridCol>
                <a:gridCol w="861974">
                  <a:extLst>
                    <a:ext uri="{9D8B030D-6E8A-4147-A177-3AD203B41FA5}">
                      <a16:colId xmlns:a16="http://schemas.microsoft.com/office/drawing/2014/main" val="326705388"/>
                    </a:ext>
                  </a:extLst>
                </a:gridCol>
                <a:gridCol w="861974">
                  <a:extLst>
                    <a:ext uri="{9D8B030D-6E8A-4147-A177-3AD203B41FA5}">
                      <a16:colId xmlns:a16="http://schemas.microsoft.com/office/drawing/2014/main" val="792350755"/>
                    </a:ext>
                  </a:extLst>
                </a:gridCol>
                <a:gridCol w="861974">
                  <a:extLst>
                    <a:ext uri="{9D8B030D-6E8A-4147-A177-3AD203B41FA5}">
                      <a16:colId xmlns:a16="http://schemas.microsoft.com/office/drawing/2014/main" val="484087554"/>
                    </a:ext>
                  </a:extLst>
                </a:gridCol>
                <a:gridCol w="861974">
                  <a:extLst>
                    <a:ext uri="{9D8B030D-6E8A-4147-A177-3AD203B41FA5}">
                      <a16:colId xmlns:a16="http://schemas.microsoft.com/office/drawing/2014/main" val="721296626"/>
                    </a:ext>
                  </a:extLst>
                </a:gridCol>
                <a:gridCol w="861974">
                  <a:extLst>
                    <a:ext uri="{9D8B030D-6E8A-4147-A177-3AD203B41FA5}">
                      <a16:colId xmlns:a16="http://schemas.microsoft.com/office/drawing/2014/main" val="2114167977"/>
                    </a:ext>
                  </a:extLst>
                </a:gridCol>
                <a:gridCol w="861974">
                  <a:extLst>
                    <a:ext uri="{9D8B030D-6E8A-4147-A177-3AD203B41FA5}">
                      <a16:colId xmlns:a16="http://schemas.microsoft.com/office/drawing/2014/main" val="1813765526"/>
                    </a:ext>
                  </a:extLst>
                </a:gridCol>
                <a:gridCol w="861974">
                  <a:extLst>
                    <a:ext uri="{9D8B030D-6E8A-4147-A177-3AD203B41FA5}">
                      <a16:colId xmlns:a16="http://schemas.microsoft.com/office/drawing/2014/main" val="3560232403"/>
                    </a:ext>
                  </a:extLst>
                </a:gridCol>
                <a:gridCol w="861974">
                  <a:extLst>
                    <a:ext uri="{9D8B030D-6E8A-4147-A177-3AD203B41FA5}">
                      <a16:colId xmlns:a16="http://schemas.microsoft.com/office/drawing/2014/main" val="1851444207"/>
                    </a:ext>
                  </a:extLst>
                </a:gridCol>
                <a:gridCol w="861974">
                  <a:extLst>
                    <a:ext uri="{9D8B030D-6E8A-4147-A177-3AD203B41FA5}">
                      <a16:colId xmlns:a16="http://schemas.microsoft.com/office/drawing/2014/main" val="220952601"/>
                    </a:ext>
                  </a:extLst>
                </a:gridCol>
                <a:gridCol w="861974">
                  <a:extLst>
                    <a:ext uri="{9D8B030D-6E8A-4147-A177-3AD203B41FA5}">
                      <a16:colId xmlns:a16="http://schemas.microsoft.com/office/drawing/2014/main" val="4189478155"/>
                    </a:ext>
                  </a:extLst>
                </a:gridCol>
                <a:gridCol w="861974">
                  <a:extLst>
                    <a:ext uri="{9D8B030D-6E8A-4147-A177-3AD203B41FA5}">
                      <a16:colId xmlns:a16="http://schemas.microsoft.com/office/drawing/2014/main" val="3171562579"/>
                    </a:ext>
                  </a:extLst>
                </a:gridCol>
              </a:tblGrid>
              <a:tr h="264817">
                <a:tc>
                  <a:txBody>
                    <a:bodyPr/>
                    <a:lstStyle/>
                    <a:p>
                      <a:pPr algn="ctr" rtl="1" fontAlgn="b"/>
                      <a:r>
                        <a:rPr lang="he-IL" sz="1200" b="1" i="0" u="none" strike="noStrike">
                          <a:solidFill>
                            <a:srgbClr val="000000"/>
                          </a:solidFill>
                          <a:effectLst/>
                          <a:latin typeface="Arial" panose="020B0604020202020204" pitchFamily="34" charset="0"/>
                        </a:rPr>
                        <a:t>מספר דירה</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הערכת שמאי</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dirty="0">
                          <a:solidFill>
                            <a:srgbClr val="000000"/>
                          </a:solidFill>
                          <a:effectLst/>
                          <a:latin typeface="Arial" panose="020B0604020202020204" pitchFamily="34" charset="0"/>
                        </a:rPr>
                        <a:t>דייר 1</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2</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3</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4</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5</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6</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7</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8</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9</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he-IL" sz="1200" b="1" i="0" u="none" strike="noStrike">
                          <a:solidFill>
                            <a:srgbClr val="000000"/>
                          </a:solidFill>
                          <a:effectLst/>
                          <a:latin typeface="Arial" panose="020B0604020202020204" pitchFamily="34" charset="0"/>
                        </a:rPr>
                        <a:t>דייר 10</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378097"/>
                  </a:ext>
                </a:extLst>
              </a:tr>
              <a:tr h="264817">
                <a:tc>
                  <a:txBody>
                    <a:bodyPr/>
                    <a:lstStyle/>
                    <a:p>
                      <a:pPr algn="ctr" fontAlgn="b"/>
                      <a:r>
                        <a:rPr lang="he-IL" sz="1200" b="1" i="0" u="none" strike="noStrike">
                          <a:solidFill>
                            <a:srgbClr val="000000"/>
                          </a:solidFill>
                          <a:effectLst/>
                          <a:latin typeface="Arial" panose="020B0604020202020204" pitchFamily="34" charset="0"/>
                        </a:rPr>
                        <a:t>1</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1,498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1,498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099432"/>
                  </a:ext>
                </a:extLst>
              </a:tr>
              <a:tr h="264817">
                <a:tc>
                  <a:txBody>
                    <a:bodyPr/>
                    <a:lstStyle/>
                    <a:p>
                      <a:pPr algn="ctr" fontAlgn="b"/>
                      <a:r>
                        <a:rPr lang="he-IL" sz="1200" b="1" i="0" u="none" strike="noStrike">
                          <a:solidFill>
                            <a:srgbClr val="000000"/>
                          </a:solidFill>
                          <a:effectLst/>
                          <a:latin typeface="Arial" panose="020B0604020202020204" pitchFamily="34" charset="0"/>
                        </a:rPr>
                        <a:t>2</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1,550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1,548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459220"/>
                  </a:ext>
                </a:extLst>
              </a:tr>
              <a:tr h="264817">
                <a:tc>
                  <a:txBody>
                    <a:bodyPr/>
                    <a:lstStyle/>
                    <a:p>
                      <a:pPr algn="ctr" fontAlgn="b"/>
                      <a:r>
                        <a:rPr lang="he-IL" sz="1200" b="1" i="0" u="none" strike="noStrike">
                          <a:solidFill>
                            <a:srgbClr val="000000"/>
                          </a:solidFill>
                          <a:effectLst/>
                          <a:latin typeface="Arial" panose="020B0604020202020204" pitchFamily="34" charset="0"/>
                        </a:rPr>
                        <a:t>3</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1,547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1,547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1,547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1,548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1,548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1,547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1,547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1,553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125604"/>
                  </a:ext>
                </a:extLst>
              </a:tr>
              <a:tr h="264817">
                <a:tc>
                  <a:txBody>
                    <a:bodyPr/>
                    <a:lstStyle/>
                    <a:p>
                      <a:pPr algn="ctr" fontAlgn="b"/>
                      <a:r>
                        <a:rPr lang="he-IL" sz="1200" b="1" i="0" u="none" strike="noStrike">
                          <a:solidFill>
                            <a:srgbClr val="000000"/>
                          </a:solidFill>
                          <a:effectLst/>
                          <a:latin typeface="Arial" panose="020B0604020202020204" pitchFamily="34" charset="0"/>
                        </a:rPr>
                        <a:t>4</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1,498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1,498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1,498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1,497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1,495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1,503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533534"/>
                  </a:ext>
                </a:extLst>
              </a:tr>
              <a:tr h="264817">
                <a:tc>
                  <a:txBody>
                    <a:bodyPr/>
                    <a:lstStyle/>
                    <a:p>
                      <a:pPr algn="ctr" fontAlgn="b"/>
                      <a:r>
                        <a:rPr lang="he-IL" sz="1200" b="1" i="0" u="none" strike="noStrike">
                          <a:solidFill>
                            <a:srgbClr val="000000"/>
                          </a:solidFill>
                          <a:effectLst/>
                          <a:latin typeface="Arial" panose="020B0604020202020204" pitchFamily="34" charset="0"/>
                        </a:rPr>
                        <a:t>5</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1,602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1,602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1,598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1,597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802976"/>
                  </a:ext>
                </a:extLst>
              </a:tr>
              <a:tr h="264817">
                <a:tc>
                  <a:txBody>
                    <a:bodyPr/>
                    <a:lstStyle/>
                    <a:p>
                      <a:pPr algn="ctr" fontAlgn="b"/>
                      <a:r>
                        <a:rPr lang="he-IL" sz="1200" b="1" i="0" u="none" strike="noStrike">
                          <a:solidFill>
                            <a:srgbClr val="000000"/>
                          </a:solidFill>
                          <a:effectLst/>
                          <a:latin typeface="Arial" panose="020B0604020202020204" pitchFamily="34" charset="0"/>
                        </a:rPr>
                        <a:t>6</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1,652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1,652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1,648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1,647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1,653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val="3902469673"/>
                  </a:ext>
                </a:extLst>
              </a:tr>
              <a:tr h="264817">
                <a:tc>
                  <a:txBody>
                    <a:bodyPr/>
                    <a:lstStyle/>
                    <a:p>
                      <a:pPr algn="ctr" fontAlgn="b"/>
                      <a:r>
                        <a:rPr lang="he-IL" sz="1200" b="1" i="0" u="none" strike="noStrike">
                          <a:solidFill>
                            <a:srgbClr val="000000"/>
                          </a:solidFill>
                          <a:effectLst/>
                          <a:latin typeface="Arial" panose="020B0604020202020204" pitchFamily="34" charset="0"/>
                        </a:rPr>
                        <a:t>7</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1,652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1,652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1,653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1,650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792259"/>
                  </a:ext>
                </a:extLst>
              </a:tr>
              <a:tr h="264817">
                <a:tc>
                  <a:txBody>
                    <a:bodyPr/>
                    <a:lstStyle/>
                    <a:p>
                      <a:pPr algn="ctr" fontAlgn="b"/>
                      <a:r>
                        <a:rPr lang="he-IL" sz="1200" b="1" i="0" u="none" strike="noStrike">
                          <a:solidFill>
                            <a:srgbClr val="000000"/>
                          </a:solidFill>
                          <a:effectLst/>
                          <a:latin typeface="Arial" panose="020B0604020202020204" pitchFamily="34" charset="0"/>
                        </a:rPr>
                        <a:t>8</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1,603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1,603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1,597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1,595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598316"/>
                  </a:ext>
                </a:extLst>
              </a:tr>
              <a:tr h="264817">
                <a:tc>
                  <a:txBody>
                    <a:bodyPr/>
                    <a:lstStyle/>
                    <a:p>
                      <a:pPr algn="ctr" fontAlgn="b"/>
                      <a:r>
                        <a:rPr lang="he-IL" sz="1200" b="1" i="0" u="none" strike="noStrike">
                          <a:solidFill>
                            <a:srgbClr val="000000"/>
                          </a:solidFill>
                          <a:effectLst/>
                          <a:latin typeface="Arial" panose="020B0604020202020204" pitchFamily="34" charset="0"/>
                        </a:rPr>
                        <a:t>9</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1,703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1,703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1,702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1,702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1,697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658421"/>
                  </a:ext>
                </a:extLst>
              </a:tr>
              <a:tr h="264817">
                <a:tc>
                  <a:txBody>
                    <a:bodyPr/>
                    <a:lstStyle/>
                    <a:p>
                      <a:pPr algn="ctr" fontAlgn="b"/>
                      <a:r>
                        <a:rPr lang="he-IL" sz="1200" b="1" i="0" u="none" strike="noStrike">
                          <a:solidFill>
                            <a:srgbClr val="000000"/>
                          </a:solidFill>
                          <a:effectLst/>
                          <a:latin typeface="Arial" panose="020B0604020202020204" pitchFamily="34" charset="0"/>
                        </a:rPr>
                        <a:t>10</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1,703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he-IL" sz="1200" b="1" i="0" u="none" strike="noStrike">
                          <a:solidFill>
                            <a:srgbClr val="000000"/>
                          </a:solidFill>
                          <a:effectLst/>
                          <a:latin typeface="Arial" panose="020B0604020202020204" pitchFamily="34" charset="0"/>
                        </a:rPr>
                        <a:t>          1,703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1,702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1,702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127373"/>
                  </a:ext>
                </a:extLst>
              </a:tr>
              <a:tr h="479320">
                <a:tc>
                  <a:txBody>
                    <a:bodyPr/>
                    <a:lstStyle/>
                    <a:p>
                      <a:pPr algn="ctr" rtl="1" fontAlgn="b"/>
                      <a:r>
                        <a:rPr lang="he-IL" sz="1200" b="1" i="0" u="none" strike="noStrike">
                          <a:solidFill>
                            <a:srgbClr val="000000"/>
                          </a:solidFill>
                          <a:effectLst/>
                          <a:latin typeface="Arial" panose="020B0604020202020204" pitchFamily="34" charset="0"/>
                        </a:rPr>
                        <a:t>דמי שכירות סופיים</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1,700.00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1,650.00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1,500.00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1,550.00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1,550.00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1,600.00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1,500.00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1,700.00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1,600.00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1,650.00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361585"/>
                  </a:ext>
                </a:extLst>
              </a:tr>
              <a:tr h="264817">
                <a:tc>
                  <a:txBody>
                    <a:bodyPr/>
                    <a:lstStyle/>
                    <a:p>
                      <a:pPr algn="ctr" rtl="1" fontAlgn="b"/>
                      <a:r>
                        <a:rPr lang="he-IL" sz="1200" b="1" i="0" u="none" strike="noStrike" dirty="0">
                          <a:solidFill>
                            <a:srgbClr val="000000"/>
                          </a:solidFill>
                          <a:effectLst/>
                          <a:latin typeface="Arial" panose="020B0604020202020204" pitchFamily="34" charset="0"/>
                        </a:rPr>
                        <a:t>סדר ההגרלה</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 </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5</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9</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2</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4</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1</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10</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3</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8</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a:solidFill>
                            <a:srgbClr val="000000"/>
                          </a:solidFill>
                          <a:effectLst/>
                          <a:latin typeface="Arial" panose="020B0604020202020204" pitchFamily="34" charset="0"/>
                        </a:rPr>
                        <a:t>6</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7</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719216"/>
                  </a:ext>
                </a:extLst>
              </a:tr>
              <a:tr h="264817">
                <a:tc>
                  <a:txBody>
                    <a:bodyPr/>
                    <a:lstStyle/>
                    <a:p>
                      <a:pPr algn="ctr" rtl="1" fontAlgn="b"/>
                      <a:r>
                        <a:rPr lang="he-IL" sz="1200" b="1" i="0" u="none" strike="noStrike" dirty="0">
                          <a:solidFill>
                            <a:srgbClr val="000000"/>
                          </a:solidFill>
                          <a:effectLst/>
                          <a:latin typeface="Arial" panose="020B0604020202020204" pitchFamily="34" charset="0"/>
                        </a:rPr>
                        <a:t>נקודות ההעדפה</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76%</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3</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0</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5</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5</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5</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3</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5</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2</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5</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200" b="1" i="0" u="none" strike="noStrike" dirty="0">
                          <a:solidFill>
                            <a:srgbClr val="000000"/>
                          </a:solidFill>
                          <a:effectLst/>
                          <a:latin typeface="Arial" panose="020B0604020202020204" pitchFamily="34" charset="0"/>
                        </a:rPr>
                        <a:t>5</a:t>
                      </a:r>
                    </a:p>
                  </a:txBody>
                  <a:tcPr marL="8004" marR="8004" marT="80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525577"/>
                  </a:ext>
                </a:extLst>
              </a:tr>
            </a:tbl>
          </a:graphicData>
        </a:graphic>
      </p:graphicFrame>
    </p:spTree>
    <p:extLst>
      <p:ext uri="{BB962C8B-B14F-4D97-AF65-F5344CB8AC3E}">
        <p14:creationId xmlns:p14="http://schemas.microsoft.com/office/powerpoint/2010/main" val="3688243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build="p"/>
    </p:bldLst>
  </p:timing>
</p:sld>
</file>

<file path=ppt/theme/theme1.xml><?xml version="1.0" encoding="utf-8"?>
<a:theme xmlns:a="http://schemas.openxmlformats.org/drawingml/2006/main" name="נושא עסקי עם ניגודיות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70393_TF02895266.potx" id="{57A359E7-E334-42B6-A473-B54B379854FB}" vid="{DC24E8F2-F6C7-420F-B005-A055B1EA3E47}"/>
    </a:ext>
  </a:extLst>
</a:theme>
</file>

<file path=ppt/theme/theme2.xml><?xml version="1.0" encoding="utf-8"?>
<a:theme xmlns:a="http://schemas.openxmlformats.org/drawingml/2006/main" name="ערכת נושא של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ערכת נושא של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02F2BE50-DDB3-465B-A26E-975A276D4362}">
  <ds:schemaRefs>
    <ds:schemaRef ds:uri="http://schemas.microsoft.com/sharepoint/v3/contenttype/forms"/>
  </ds:schemaRefs>
</ds:datastoreItem>
</file>

<file path=customXml/itemProps2.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220E13-D325-4A9E-AA7A-0D1409275EB9}">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מצגת עסקית עם ניגודיות (מסך רחב)</Template>
  <TotalTime>263</TotalTime>
  <Words>2123</Words>
  <Application>Microsoft Office PowerPoint</Application>
  <PresentationFormat>מותאם אישית</PresentationFormat>
  <Paragraphs>1051</Paragraphs>
  <Slides>10</Slides>
  <Notes>7</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10</vt:i4>
      </vt:variant>
    </vt:vector>
  </HeadingPairs>
  <TitlesOfParts>
    <vt:vector size="15" baseType="lpstr">
      <vt:lpstr>Arial</vt:lpstr>
      <vt:lpstr>Franklin Gothic Medium</vt:lpstr>
      <vt:lpstr>Gisha</vt:lpstr>
      <vt:lpstr>Tahoma</vt:lpstr>
      <vt:lpstr>נושא עסקי עם ניגודיות 16x9</vt:lpstr>
      <vt:lpstr>Nemesis-Algo</vt:lpstr>
      <vt:lpstr>הגדרת הבעיה</vt:lpstr>
      <vt:lpstr>טבלת הדירות ודמי השכירות לפי הערכת השמאי (הערכים בש"ח)</vt:lpstr>
      <vt:lpstr>טבלת הדירות ודמי השכירות לפי הערכת השמאי והערכת כל הדיירים הזכאים</vt:lpstr>
      <vt:lpstr>הטמעת טבלת ההעדפות במערכת נמסיס הממוחשבת</vt:lpstr>
      <vt:lpstr>הסבר על פתרון מערכת נמסיס</vt:lpstr>
      <vt:lpstr>סיכום</vt:lpstr>
      <vt:lpstr>ההגרלה ושברה</vt:lpstr>
      <vt:lpstr>ראשון זוכה – אחרון בוכה</vt:lpstr>
      <vt:lpstr>טבלת הקנאה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Nemesis-Algo</dc:title>
  <dc:creator>Achikam</dc:creator>
  <cp:lastModifiedBy>אדיר קניזו</cp:lastModifiedBy>
  <cp:revision>45</cp:revision>
  <dcterms:created xsi:type="dcterms:W3CDTF">2018-05-27T11:34:00Z</dcterms:created>
  <dcterms:modified xsi:type="dcterms:W3CDTF">2018-07-22T10:19:08Z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