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72" r:id="rId13"/>
    <p:sldId id="273" r:id="rId14"/>
    <p:sldId id="274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5" r:id="rId24"/>
  </p:sldIdLst>
  <p:sldSz cx="12188825" cy="6858000"/>
  <p:notesSz cx="6797675" cy="9926638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706" autoAdjust="0"/>
  </p:normalViewPr>
  <p:slideViewPr>
    <p:cSldViewPr showGuides="1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B15A8A6-AA1B-4EAF-8B7F-D47D7213913D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כ"ג/אלול/תשע"ח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A4CBEF8-5CDE-472B-839B-B8BB0C881006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7A1155-2229-4118-8A50-0A410FC272A0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BB98AFB-CB0D-4DFE-87B9-B4B0D0DE73C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6BB98AFB-CB0D-4DFE-87B9-B4B0D0DE73C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53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6BB98AFB-CB0D-4DFE-87B9-B4B0D0DE73C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42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6BB98AFB-CB0D-4DFE-87B9-B4B0D0DE73C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600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6BB98AFB-CB0D-4DFE-87B9-B4B0D0DE73C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410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6BB98AFB-CB0D-4DFE-87B9-B4B0D0DE73C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29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6094411" y="533400"/>
            <a:ext cx="5029200" cy="2514601"/>
          </a:xfrm>
        </p:spPr>
        <p:txBody>
          <a:bodyPr rtlCol="1">
            <a:normAutofit/>
          </a:bodyPr>
          <a:lstStyle>
            <a:lvl1pPr algn="r" rtl="1">
              <a:defRPr sz="54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6094412" y="3403600"/>
            <a:ext cx="5029201" cy="1397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0E6DB5AE-D3EE-4F70-9CD3-C591B0704F9D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436812" y="533400"/>
            <a:ext cx="8686801" cy="1066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2436812" y="1828800"/>
            <a:ext cx="8686801" cy="41910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5EBCC80E-BAF9-4C9D-8A28-1204E89AEAB3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65212" y="533400"/>
            <a:ext cx="2362201" cy="5486400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656013" y="533400"/>
            <a:ext cx="7467599" cy="54864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B348D5AE-0F79-4E6D-917B-375DB32F5C57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436812" y="533400"/>
            <a:ext cx="8686801" cy="1066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2436812" y="1828800"/>
            <a:ext cx="8686801" cy="41910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530E0B-DDA0-4C40-A020-C81493D81ED2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436811" y="533400"/>
            <a:ext cx="8686800" cy="2286000"/>
          </a:xfrm>
        </p:spPr>
        <p:txBody>
          <a:bodyPr rtlCol="1" anchor="b">
            <a:normAutofit/>
          </a:bodyPr>
          <a:lstStyle>
            <a:lvl1pPr algn="r" rtl="1">
              <a:defRPr sz="5400" b="1" cap="none" baseline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436811" y="3124200"/>
            <a:ext cx="8686800" cy="1371600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39262FFD-B754-4616-8683-2CF62C635C00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436812" y="533400"/>
            <a:ext cx="8686801" cy="1066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871653" y="1828800"/>
            <a:ext cx="4251960" cy="41910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2472267" y="1828800"/>
            <a:ext cx="4251960" cy="41910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6FFDDFB-E259-4C6A-ABF0-93A3001BC694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436812" y="533400"/>
            <a:ext cx="8686801" cy="1066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871652" y="1828799"/>
            <a:ext cx="4251960" cy="685801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871652" y="2590800"/>
            <a:ext cx="4251960" cy="34290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2436812" y="1828799"/>
            <a:ext cx="4251960" cy="685801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2436812" y="2590800"/>
            <a:ext cx="4251960" cy="34290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5A97B621-DEA7-442D-ACAE-7790CD30E790}" type="datetime1">
              <a:rPr lang="he-IL" smtClean="0"/>
              <a:pPr/>
              <a:t>כ"ג/אלול/תשע"ח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436812" y="533400"/>
            <a:ext cx="8686801" cy="10668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DE3C0738-9144-41E6-B4B0-3C8D020721BC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047B881A-42C4-44C7-B110-DFAB2B0756CF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008812" y="533400"/>
            <a:ext cx="4114800" cy="1524000"/>
          </a:xfrm>
        </p:spPr>
        <p:txBody>
          <a:bodyPr rtlCol="1" anchor="b">
            <a:normAutofit/>
          </a:bodyPr>
          <a:lstStyle>
            <a:lvl1pPr algn="r" rtl="1">
              <a:defRPr sz="3600" b="1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455612" y="533400"/>
            <a:ext cx="5867400" cy="54864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008812" y="2209800"/>
            <a:ext cx="4114800" cy="381000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5470525" y="6155267"/>
            <a:ext cx="5653087" cy="273049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3884613" y="6155267"/>
            <a:ext cx="1371600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4A7E26D1-7ABC-4BD8-B6AF-B34D4A76ECDF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2436812" y="6155267"/>
            <a:ext cx="1219201" cy="273049"/>
          </a:xfrm>
        </p:spPr>
        <p:txBody>
          <a:bodyPr rtlCol="1"/>
          <a:lstStyle>
            <a:lvl1pPr algn="l" rtl="1">
              <a:defRPr/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008812" y="533400"/>
            <a:ext cx="4114800" cy="1524000"/>
          </a:xfrm>
        </p:spPr>
        <p:txBody>
          <a:bodyPr rtlCol="1" anchor="b">
            <a:noAutofit/>
          </a:bodyPr>
          <a:lstStyle>
            <a:lvl1pPr algn="r" rtl="1">
              <a:defRPr sz="3600" b="1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542840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008812" y="2209800"/>
            <a:ext cx="4114800" cy="381000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20000"/>
                <a:lumOff val="80000"/>
              </a:schemeClr>
            </a:gs>
            <a:gs pos="5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24368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4368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5470525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3884613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D7B0FD-3216-4B66-8AF6-A618A2947437}" type="datetime1">
              <a:rPr lang="he-IL" smtClean="0"/>
              <a:pPr/>
              <a:t>כ"ג/אלול/תשע"ח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2436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AEAE4A8-A6E5-453E-B946-FB774B73F4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77240" indent="-182880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60120" indent="-182880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972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4440" indent="-13716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B166BE7-575B-4D4A-A50C-C70C9349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5F680C8-C74F-4844-99BA-51DDC05DDDF9}"/>
              </a:ext>
            </a:extLst>
          </p:cNvPr>
          <p:cNvGrpSpPr/>
          <p:nvPr/>
        </p:nvGrpSpPr>
        <p:grpSpPr>
          <a:xfrm>
            <a:off x="4438228" y="592333"/>
            <a:ext cx="6912768" cy="1415772"/>
            <a:chOff x="4438228" y="592333"/>
            <a:chExt cx="6912768" cy="14157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05E685-B12D-4A15-B7B8-340A6E1E9EAE}"/>
                </a:ext>
              </a:extLst>
            </p:cNvPr>
            <p:cNvSpPr txBox="1"/>
            <p:nvPr/>
          </p:nvSpPr>
          <p:spPr>
            <a:xfrm>
              <a:off x="4438228" y="592333"/>
              <a:ext cx="691276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היו הוגנים </a:t>
              </a:r>
              <a:r>
                <a:rPr lang="he-IL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(אם אתם יכולים)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9DD42D-9459-4EF2-84D1-971891DF4C38}"/>
                </a:ext>
              </a:extLst>
            </p:cNvPr>
            <p:cNvSpPr txBox="1"/>
            <p:nvPr/>
          </p:nvSpPr>
          <p:spPr>
            <a:xfrm>
              <a:off x="5590356" y="1300219"/>
              <a:ext cx="511256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0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Copperplate Gothic Light" panose="020E0507020206020404" pitchFamily="34" charset="0"/>
                </a:rPr>
                <a:t>Be fare if you can</a:t>
              </a:r>
              <a:endParaRPr lang="he-IL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pperplate Gothic Light" panose="020E05070202060204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62BEDB-DC9A-4BCD-9374-C918786A3C8A}"/>
              </a:ext>
            </a:extLst>
          </p:cNvPr>
          <p:cNvSpPr txBox="1"/>
          <p:nvPr/>
        </p:nvSpPr>
        <p:spPr>
          <a:xfrm>
            <a:off x="3718148" y="2941681"/>
            <a:ext cx="756084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מה משותף ל: </a:t>
            </a:r>
            <a:r>
              <a:rPr lang="he-IL" dirty="0"/>
              <a:t>(מלבד העובדה שכולם עוסקים במקרקעין בדרך זו או אחרת)</a:t>
            </a:r>
          </a:p>
          <a:p>
            <a:pPr marL="342900" indent="-342900">
              <a:buFont typeface="+mj-lt"/>
              <a:buAutoNum type="arabicPeriod"/>
            </a:pP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קבוצת רכישה ?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מחיר למשתכן ?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דירה להשכיר ?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הרחבות במושבים ?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עסקאות קומבינציה ?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פינוי בינוי ?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איחוד וחלוקה ללא הסכמה ?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92AD59DC-3B9B-410B-BE20-241C9C4DB057}"/>
              </a:ext>
            </a:extLst>
          </p:cNvPr>
          <p:cNvSpPr txBox="1">
            <a:spLocks/>
          </p:cNvSpPr>
          <p:nvPr/>
        </p:nvSpPr>
        <p:spPr>
          <a:xfrm flipH="1">
            <a:off x="2503952" y="404664"/>
            <a:ext cx="8686801" cy="4393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e-IL" sz="2400" b="1" u="sng" dirty="0"/>
              <a:t>הצגת הקנאה בערכים כספיים </a:t>
            </a:r>
            <a:r>
              <a:rPr lang="he-IL" sz="2400" b="1" dirty="0"/>
              <a:t>:</a:t>
            </a:r>
            <a:endParaRPr lang="he-IL" sz="2400" dirty="0"/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419082-9EE4-493B-820F-0D0789C8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5F8B6-3D7A-4069-92BB-AD00D3BD6839}"/>
              </a:ext>
            </a:extLst>
          </p:cNvPr>
          <p:cNvSpPr txBox="1"/>
          <p:nvPr/>
        </p:nvSpPr>
        <p:spPr>
          <a:xfrm>
            <a:off x="2503952" y="5301208"/>
            <a:ext cx="88634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מהטבלה עולה כי למחצית מחברי הקבוצה נוצרה קנאה במחצית השנייה של חברי הקבוצה.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FC0C7DB-0B48-4F2E-864E-C58CAE51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33" y="1412776"/>
            <a:ext cx="109931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92AD59DC-3B9B-410B-BE20-241C9C4DB057}"/>
              </a:ext>
            </a:extLst>
          </p:cNvPr>
          <p:cNvSpPr txBox="1">
            <a:spLocks/>
          </p:cNvSpPr>
          <p:nvPr/>
        </p:nvSpPr>
        <p:spPr>
          <a:xfrm flipH="1">
            <a:off x="2503952" y="404664"/>
            <a:ext cx="8686801" cy="4393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e-IL" sz="2400" b="1" u="sng" dirty="0"/>
              <a:t>הצגת הקנאה ב-%</a:t>
            </a:r>
            <a:r>
              <a:rPr lang="he-IL" sz="2400" b="1" dirty="0"/>
              <a:t> :</a:t>
            </a:r>
            <a:endParaRPr lang="he-IL" sz="2400" dirty="0"/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419082-9EE4-493B-820F-0D0789C8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F3A2D-948F-4166-B686-48B01BD61470}"/>
              </a:ext>
            </a:extLst>
          </p:cNvPr>
          <p:cNvSpPr txBox="1"/>
          <p:nvPr/>
        </p:nvSpPr>
        <p:spPr>
          <a:xfrm>
            <a:off x="2503952" y="5373216"/>
            <a:ext cx="88634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מהטבלה עולה כי למחצית מחברי הקבוצה נוצרה קנאה במחצית השנייה של חברי הקבוצה.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1756904-4F3A-4A70-848F-AF8B9DB5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1443756"/>
            <a:ext cx="11061778" cy="36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2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664195" y="260648"/>
            <a:ext cx="8686801" cy="619472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סיכום טבלת ההגרלה :</a:t>
            </a:r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A28DB4A0-2989-44C8-809B-011F5D1F6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158881"/>
              </p:ext>
            </p:extLst>
          </p:nvPr>
        </p:nvGraphicFramePr>
        <p:xfrm>
          <a:off x="5374332" y="1052736"/>
          <a:ext cx="5771506" cy="3235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03216">
                  <a:extLst>
                    <a:ext uri="{9D8B030D-6E8A-4147-A177-3AD203B41FA5}">
                      <a16:colId xmlns:a16="http://schemas.microsoft.com/office/drawing/2014/main" val="1377890151"/>
                    </a:ext>
                  </a:extLst>
                </a:gridCol>
                <a:gridCol w="1802132">
                  <a:extLst>
                    <a:ext uri="{9D8B030D-6E8A-4147-A177-3AD203B41FA5}">
                      <a16:colId xmlns:a16="http://schemas.microsoft.com/office/drawing/2014/main" val="58989022"/>
                    </a:ext>
                  </a:extLst>
                </a:gridCol>
                <a:gridCol w="2566158">
                  <a:extLst>
                    <a:ext uri="{9D8B030D-6E8A-4147-A177-3AD203B41FA5}">
                      <a16:colId xmlns:a16="http://schemas.microsoft.com/office/drawing/2014/main" val="334486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כמות בעלים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סוג העדפה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סה"כ </a:t>
                      </a:r>
                      <a:r>
                        <a:rPr lang="he-IL" dirty="0" err="1"/>
                        <a:t>באש"ח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88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העדפה ראשונה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9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העדפה שנייה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9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העדפה רביעית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0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העדפה חמישית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7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סלידה שלישית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8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סה"כ ניקוד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32 מתוך 50 מרבי (64%)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26944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FF0000"/>
                          </a:solidFill>
                        </a:rPr>
                        <a:t>50% מחברי הקבוצה מקנאים ב50%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e-IL" b="1" dirty="0">
                          <a:solidFill>
                            <a:srgbClr val="FF0000"/>
                          </a:solidFill>
                        </a:rPr>
                        <a:t>האחרים.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9335"/>
                  </a:ext>
                </a:extLst>
              </a:tr>
            </a:tbl>
          </a:graphicData>
        </a:graphic>
      </p:graphicFrame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52FAA82-7E33-492D-B253-7AE0FFE829AD}"/>
              </a:ext>
            </a:extLst>
          </p:cNvPr>
          <p:cNvSpPr txBox="1">
            <a:spLocks/>
          </p:cNvSpPr>
          <p:nvPr/>
        </p:nvSpPr>
        <p:spPr>
          <a:xfrm flipH="1">
            <a:off x="1923124" y="4437112"/>
            <a:ext cx="9252944" cy="19442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he-IL" sz="2800" dirty="0"/>
              <a:t>מי מוכן להשתתף בהגרלה בלתי הוגנת שכזו ?</a:t>
            </a:r>
          </a:p>
          <a:p>
            <a:pPr marL="45720" indent="0">
              <a:buFont typeface="Arial" pitchFamily="34" charset="0"/>
              <a:buNone/>
            </a:pPr>
            <a:r>
              <a:rPr lang="he-IL" sz="2800" dirty="0"/>
              <a:t>כשאין חלופה – נקדש את מה שיש. </a:t>
            </a:r>
          </a:p>
          <a:p>
            <a:pPr marL="45720" indent="0">
              <a:buFont typeface="Arial" pitchFamily="34" charset="0"/>
              <a:buNone/>
            </a:pPr>
            <a:r>
              <a:rPr lang="he-IL" sz="2800" dirty="0"/>
              <a:t>כשיש חלופה – מההגרלה נתגרש.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1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36808" y="528464"/>
            <a:ext cx="8686801" cy="647729"/>
          </a:xfrm>
        </p:spPr>
        <p:txBody>
          <a:bodyPr>
            <a:normAutofit/>
          </a:bodyPr>
          <a:lstStyle/>
          <a:p>
            <a:r>
              <a:rPr lang="he-IL" sz="3200">
                <a:solidFill>
                  <a:schemeClr val="tx1"/>
                </a:solidFill>
              </a:rPr>
              <a:t>החלופה </a:t>
            </a:r>
            <a:r>
              <a:rPr lang="he-IL" sz="3200" dirty="0">
                <a:solidFill>
                  <a:schemeClr val="tx1"/>
                </a:solidFill>
              </a:rPr>
              <a:t>לשיטת ההגרלה :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71BC555-C9CA-4F94-A9DA-7E58308979E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013233" y="1338583"/>
            <a:ext cx="5100252" cy="6477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e-IL" sz="2800" b="1" dirty="0">
                <a:solidFill>
                  <a:schemeClr val="tx1"/>
                </a:solidFill>
              </a:rPr>
              <a:t>חלוקה הוגנת וללא קנאה</a:t>
            </a:r>
            <a:endParaRPr lang="he-IL" sz="2800" b="1" dirty="0"/>
          </a:p>
        </p:txBody>
      </p:sp>
      <p:sp>
        <p:nvSpPr>
          <p:cNvPr id="8" name="מציין מיקום תוכן 3">
            <a:extLst>
              <a:ext uri="{FF2B5EF4-FFF2-40B4-BE49-F238E27FC236}">
                <a16:creationId xmlns:a16="http://schemas.microsoft.com/office/drawing/2014/main" id="{149F8A11-2E0E-4C48-AF01-B45357FDB938}"/>
              </a:ext>
            </a:extLst>
          </p:cNvPr>
          <p:cNvSpPr txBox="1">
            <a:spLocks/>
          </p:cNvSpPr>
          <p:nvPr/>
        </p:nvSpPr>
        <p:spPr>
          <a:xfrm flipH="1">
            <a:off x="1989956" y="1986312"/>
            <a:ext cx="9206388" cy="7226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he-IL" dirty="0">
                <a:solidFill>
                  <a:schemeClr val="tx1"/>
                </a:solidFill>
              </a:rPr>
              <a:t>לביצוע החלוקה ההוגנת נשתמש בטבלת יחס העדפות של כל אחד מהבעלים כפי שנתקבל ומוצג בשנית להלן :</a:t>
            </a:r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75EA794D-ADFC-46FC-9085-368C6317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98883"/>
              </p:ext>
            </p:extLst>
          </p:nvPr>
        </p:nvGraphicFramePr>
        <p:xfrm>
          <a:off x="1907094" y="2681152"/>
          <a:ext cx="9206393" cy="3772183"/>
        </p:xfrm>
        <a:graphic>
          <a:graphicData uri="http://schemas.openxmlformats.org/drawingml/2006/table">
            <a:tbl>
              <a:tblPr/>
              <a:tblGrid>
                <a:gridCol w="823416">
                  <a:extLst>
                    <a:ext uri="{9D8B030D-6E8A-4147-A177-3AD203B41FA5}">
                      <a16:colId xmlns:a16="http://schemas.microsoft.com/office/drawing/2014/main" val="2503664129"/>
                    </a:ext>
                  </a:extLst>
                </a:gridCol>
                <a:gridCol w="843257">
                  <a:extLst>
                    <a:ext uri="{9D8B030D-6E8A-4147-A177-3AD203B41FA5}">
                      <a16:colId xmlns:a16="http://schemas.microsoft.com/office/drawing/2014/main" val="1985250348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3424822564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3179231110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1789494558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4129741000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3148668746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1750750217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731197562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3476748524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3546710812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val="508259800"/>
                    </a:ext>
                  </a:extLst>
                </a:gridCol>
              </a:tblGrid>
              <a:tr h="741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Property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Appraiser Value (K)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1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2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3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4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5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6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7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8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9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10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56973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436432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1,600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573250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1,650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18835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1,700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098596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1,750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058775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1,800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84376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1,850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619356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1,900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482287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1,950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43242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2,100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23150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2,150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19536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  <a:endParaRPr lang="he-I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8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7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36808" y="528464"/>
            <a:ext cx="8686801" cy="647729"/>
          </a:xfrm>
        </p:spPr>
        <p:txBody>
          <a:bodyPr>
            <a:normAutofit/>
          </a:bodyPr>
          <a:lstStyle/>
          <a:p>
            <a:r>
              <a:rPr lang="he-IL" sz="3200" dirty="0">
                <a:solidFill>
                  <a:schemeClr val="tx1"/>
                </a:solidFill>
              </a:rPr>
              <a:t>היכרות עם המערכת ממוחשבת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8" name="מציין מיקום תוכן 3">
            <a:extLst>
              <a:ext uri="{FF2B5EF4-FFF2-40B4-BE49-F238E27FC236}">
                <a16:creationId xmlns:a16="http://schemas.microsoft.com/office/drawing/2014/main" id="{149F8A11-2E0E-4C48-AF01-B45357FDB938}"/>
              </a:ext>
            </a:extLst>
          </p:cNvPr>
          <p:cNvSpPr txBox="1">
            <a:spLocks/>
          </p:cNvSpPr>
          <p:nvPr/>
        </p:nvSpPr>
        <p:spPr>
          <a:xfrm flipH="1">
            <a:off x="2061964" y="1412776"/>
            <a:ext cx="9206388" cy="50405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he-IL" dirty="0">
                <a:solidFill>
                  <a:schemeClr val="tx1"/>
                </a:solidFill>
              </a:rPr>
              <a:t>מוצג להלן קטע ממסך הבית של המערכת הממוחשבת ( </a:t>
            </a:r>
            <a:r>
              <a:rPr lang="en-US" dirty="0">
                <a:solidFill>
                  <a:schemeClr val="tx1"/>
                </a:solidFill>
              </a:rPr>
              <a:t>Nemesis-</a:t>
            </a:r>
            <a:r>
              <a:rPr lang="en-US" dirty="0" err="1">
                <a:solidFill>
                  <a:schemeClr val="tx1"/>
                </a:solidFill>
              </a:rPr>
              <a:t>Algo</a:t>
            </a:r>
            <a:r>
              <a:rPr lang="he-IL" dirty="0">
                <a:solidFill>
                  <a:schemeClr val="tx1"/>
                </a:solidFill>
              </a:rPr>
              <a:t> 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7D8342E-7EB3-43B4-A4BD-8534ED38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5" y="2204864"/>
            <a:ext cx="10721383" cy="40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36808" y="528464"/>
            <a:ext cx="8686801" cy="647729"/>
          </a:xfrm>
        </p:spPr>
        <p:txBody>
          <a:bodyPr>
            <a:normAutofit/>
          </a:bodyPr>
          <a:lstStyle/>
          <a:p>
            <a:r>
              <a:rPr lang="he-IL" sz="3200" dirty="0">
                <a:solidFill>
                  <a:schemeClr val="tx1"/>
                </a:solidFill>
              </a:rPr>
              <a:t>תהליך הפעלת המערכת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8" name="מציין מיקום תוכן 3">
            <a:extLst>
              <a:ext uri="{FF2B5EF4-FFF2-40B4-BE49-F238E27FC236}">
                <a16:creationId xmlns:a16="http://schemas.microsoft.com/office/drawing/2014/main" id="{149F8A11-2E0E-4C48-AF01-B45357FDB938}"/>
              </a:ext>
            </a:extLst>
          </p:cNvPr>
          <p:cNvSpPr txBox="1">
            <a:spLocks/>
          </p:cNvSpPr>
          <p:nvPr/>
        </p:nvSpPr>
        <p:spPr>
          <a:xfrm flipH="1">
            <a:off x="2321030" y="1268760"/>
            <a:ext cx="8918356" cy="48245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המערכת הממוחשבת מבקשת להעלות את קובץ ההעדפה/הסלידה שנשמר קודם לכן כקובץ אקסל ולאחר מכן מבצעת המערכת את הזיווג האופטימלי היציב בין בעלי הזכויות לבין הנכסים לחלוקה. בשלב זה מחשבת המערכת את תשלומי האיזון ביחס להעדפה/לסלידה ומגיעה למצב שבו כל בעלים מקבל בדיוק את מה שסבור היה שמגיע לו לפי חלקו היחסי.</a:t>
            </a:r>
          </a:p>
          <a:p>
            <a:pPr marL="502920" indent="-457200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כתוצאה מכך, מתקבלת </a:t>
            </a:r>
            <a:r>
              <a:rPr lang="he-IL" u="sng" dirty="0">
                <a:solidFill>
                  <a:schemeClr val="tx1"/>
                </a:solidFill>
              </a:rPr>
              <a:t>תמיד</a:t>
            </a:r>
            <a:r>
              <a:rPr lang="he-IL" dirty="0">
                <a:solidFill>
                  <a:schemeClr val="tx1"/>
                </a:solidFill>
              </a:rPr>
              <a:t> קופה חיובית של עודף תשלומי איזון </a:t>
            </a:r>
            <a:r>
              <a:rPr lang="he-IL" sz="1800" dirty="0">
                <a:solidFill>
                  <a:schemeClr val="tx1"/>
                </a:solidFill>
              </a:rPr>
              <a:t>(מאחר והמערכת מחשבת העדפה מרבית).</a:t>
            </a:r>
          </a:p>
          <a:p>
            <a:pPr marL="502920" indent="-457200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בשקופית הבאה התוצאה המתקבלת לאחר שלב זה.</a:t>
            </a:r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49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36805" y="260648"/>
            <a:ext cx="8842181" cy="812304"/>
          </a:xfrm>
        </p:spPr>
        <p:txBody>
          <a:bodyPr>
            <a:normAutofit/>
          </a:bodyPr>
          <a:lstStyle/>
          <a:p>
            <a:r>
              <a:rPr lang="he-IL" sz="2800" dirty="0">
                <a:solidFill>
                  <a:schemeClr val="tx1"/>
                </a:solidFill>
              </a:rPr>
              <a:t>תצוגת שלב א'</a:t>
            </a:r>
            <a:r>
              <a:rPr lang="he-IL" sz="2800" b="0" dirty="0">
                <a:solidFill>
                  <a:schemeClr val="tx1"/>
                </a:solidFill>
              </a:rPr>
              <a:t> </a:t>
            </a:r>
            <a:br>
              <a:rPr lang="he-IL" sz="2800" b="0" dirty="0">
                <a:solidFill>
                  <a:schemeClr val="tx1"/>
                </a:solidFill>
              </a:rPr>
            </a:br>
            <a:r>
              <a:rPr lang="he-IL" sz="2400" b="0" dirty="0">
                <a:solidFill>
                  <a:schemeClr val="tx1"/>
                </a:solidFill>
              </a:rPr>
              <a:t>(כל אחד מהבעלים מקבל בדיוק את חלקו היחסי)</a:t>
            </a:r>
            <a:r>
              <a:rPr lang="he-IL" sz="28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6093586-F79F-445B-9CC2-9279F8E11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0" t="35686" r="8551" b="-1"/>
          <a:stretch/>
        </p:blipFill>
        <p:spPr>
          <a:xfrm>
            <a:off x="549796" y="1394632"/>
            <a:ext cx="11241564" cy="505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494972" y="260648"/>
            <a:ext cx="3744414" cy="668288"/>
          </a:xfrm>
        </p:spPr>
        <p:txBody>
          <a:bodyPr>
            <a:normAutofit/>
          </a:bodyPr>
          <a:lstStyle/>
          <a:p>
            <a:r>
              <a:rPr lang="he-IL" sz="3200" dirty="0">
                <a:solidFill>
                  <a:schemeClr val="tx1"/>
                </a:solidFill>
              </a:rPr>
              <a:t>בדיקת הקנאה</a:t>
            </a:r>
            <a:endParaRPr lang="he-IL" sz="3200" b="0" dirty="0">
              <a:solidFill>
                <a:schemeClr val="tx1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256DA9FA-1111-4519-B892-E3713F51C847}"/>
              </a:ext>
            </a:extLst>
          </p:cNvPr>
          <p:cNvSpPr txBox="1">
            <a:spLocks/>
          </p:cNvSpPr>
          <p:nvPr/>
        </p:nvSpPr>
        <p:spPr>
          <a:xfrm flipH="1">
            <a:off x="2321030" y="1268760"/>
            <a:ext cx="8918356" cy="48245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66CC2C52-9795-4FD3-A7C0-39672EC38703}"/>
              </a:ext>
            </a:extLst>
          </p:cNvPr>
          <p:cNvSpPr txBox="1">
            <a:spLocks/>
          </p:cNvSpPr>
          <p:nvPr/>
        </p:nvSpPr>
        <p:spPr>
          <a:xfrm flipH="1">
            <a:off x="1125860" y="1038847"/>
            <a:ext cx="10585176" cy="18638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1"/>
                </a:solidFill>
              </a:rPr>
              <a:t>המערכת בודקת במקביל להקצאה האם קיימת קנאה בין הבעלים ביחס להקצאה הראשונית.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1"/>
                </a:solidFill>
              </a:rPr>
              <a:t>בטבלה הבאה – בדיקת המערכת של שיעורי הקנאה. למזלנו לא נוצרה קנאה במקרה זה.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EB6A104-D8E1-4CA3-B7A4-026D38BE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2769791"/>
            <a:ext cx="10246575" cy="38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934172" y="332656"/>
            <a:ext cx="7632848" cy="626435"/>
          </a:xfrm>
        </p:spPr>
        <p:txBody>
          <a:bodyPr>
            <a:normAutofit/>
          </a:bodyPr>
          <a:lstStyle/>
          <a:p>
            <a:r>
              <a:rPr lang="he-IL" sz="3200" dirty="0">
                <a:solidFill>
                  <a:schemeClr val="tx1"/>
                </a:solidFill>
              </a:rPr>
              <a:t>שלבי בדיקת הקנאה</a:t>
            </a:r>
            <a:endParaRPr lang="he-IL" sz="3200" b="0" dirty="0">
              <a:solidFill>
                <a:schemeClr val="tx1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256DA9FA-1111-4519-B892-E3713F51C847}"/>
              </a:ext>
            </a:extLst>
          </p:cNvPr>
          <p:cNvSpPr txBox="1">
            <a:spLocks/>
          </p:cNvSpPr>
          <p:nvPr/>
        </p:nvSpPr>
        <p:spPr>
          <a:xfrm flipH="1">
            <a:off x="2321030" y="1268760"/>
            <a:ext cx="8918356" cy="48245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66CC2C52-9795-4FD3-A7C0-39672EC38703}"/>
              </a:ext>
            </a:extLst>
          </p:cNvPr>
          <p:cNvSpPr txBox="1">
            <a:spLocks/>
          </p:cNvSpPr>
          <p:nvPr/>
        </p:nvSpPr>
        <p:spPr>
          <a:xfrm flipH="1">
            <a:off x="836109" y="1123147"/>
            <a:ext cx="10802919" cy="917143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r>
              <a:rPr lang="he-IL" sz="1800" dirty="0">
                <a:solidFill>
                  <a:schemeClr val="tx1"/>
                </a:solidFill>
              </a:rPr>
              <a:t>ככל שנוצרת קנאה בין מי מחברי הקבוצה משתמשת המערכת בעודף הכספים בקופה כדי לסלק את הקנאה הצולבת. היתרה הנשארת בקופה מחולקת לפי השווי היחסי.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he-IL" sz="1800" dirty="0">
                <a:solidFill>
                  <a:schemeClr val="tx1"/>
                </a:solidFill>
              </a:rPr>
              <a:t>בטבלה הבאה – שלב ב' של חלוקת הקופה:</a:t>
            </a:r>
            <a:endParaRPr lang="he-IL" sz="1800" dirty="0"/>
          </a:p>
          <a:p>
            <a:pPr marL="45720" indent="0">
              <a:lnSpc>
                <a:spcPct val="100000"/>
              </a:lnSpc>
              <a:buNone/>
            </a:pPr>
            <a:endParaRPr lang="he-IL" sz="1800" dirty="0">
              <a:solidFill>
                <a:schemeClr val="tx1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5C4D7D3-993A-443D-B600-F12D4374E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62"/>
          <a:stretch/>
        </p:blipFill>
        <p:spPr>
          <a:xfrm>
            <a:off x="764100" y="2031536"/>
            <a:ext cx="10802920" cy="47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FE4A19-A745-455B-819E-B5FC697C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934172" y="332656"/>
            <a:ext cx="3600400" cy="626435"/>
          </a:xfrm>
        </p:spPr>
        <p:txBody>
          <a:bodyPr>
            <a:normAutofit/>
          </a:bodyPr>
          <a:lstStyle/>
          <a:p>
            <a:r>
              <a:rPr lang="he-IL" sz="3200" dirty="0">
                <a:solidFill>
                  <a:schemeClr val="tx1"/>
                </a:solidFill>
              </a:rPr>
              <a:t>סיכום</a:t>
            </a:r>
            <a:endParaRPr lang="he-IL" sz="3200" b="0" dirty="0">
              <a:solidFill>
                <a:schemeClr val="tx1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FB76B2C-9E7D-4B42-8923-D98329B3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256DA9FA-1111-4519-B892-E3713F51C847}"/>
              </a:ext>
            </a:extLst>
          </p:cNvPr>
          <p:cNvSpPr txBox="1">
            <a:spLocks/>
          </p:cNvSpPr>
          <p:nvPr/>
        </p:nvSpPr>
        <p:spPr>
          <a:xfrm flipH="1">
            <a:off x="1929908" y="1525364"/>
            <a:ext cx="8918356" cy="23138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+mj-cs"/>
              <a:buAutoNum type="hebrew2Minus"/>
            </a:pPr>
            <a:r>
              <a:rPr lang="he-IL" dirty="0"/>
              <a:t>שיטת ההגרלה אינה הוגנת ועלולה לפגוע במי מחברי הקבוצה דבר שאיש אינו מעוניין לקחת סיכון זה על עצמו.</a:t>
            </a:r>
          </a:p>
          <a:p>
            <a:pPr marL="502920" indent="-457200">
              <a:buFont typeface="+mj-cs"/>
              <a:buAutoNum type="hebrew2Minus"/>
            </a:pPr>
            <a:r>
              <a:rPr lang="he-IL" dirty="0"/>
              <a:t>שיעור שביעות הרצון בשיטת ההגרלה של כלל חברי הקבוצה בדוגמה שהוצגה הינו 64% בלבד (עם הסתברות גבוהה לפגיעה).</a:t>
            </a:r>
          </a:p>
          <a:p>
            <a:pPr marL="502920" indent="-457200">
              <a:buFont typeface="+mj-cs"/>
              <a:buAutoNum type="hebrew2Minus"/>
            </a:pPr>
            <a:r>
              <a:rPr lang="he-IL" dirty="0"/>
              <a:t>מערכת החלוקה ההוגנת יצרה שביעות רצון של כ-90% של כלל חברי הקבוצה (44 נקודות מתוך 50 נקודות מקסימליות).</a:t>
            </a:r>
          </a:p>
          <a:p>
            <a:pPr marL="45720" indent="0">
              <a:buNone/>
            </a:pPr>
            <a:endParaRPr lang="he-IL" dirty="0"/>
          </a:p>
          <a:p>
            <a:pPr marL="502920" indent="-457200">
              <a:buFont typeface="+mj-cs"/>
              <a:buAutoNum type="hebrew2Minus"/>
            </a:pPr>
            <a:endParaRPr lang="he-IL" dirty="0"/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66CC2C52-9795-4FD3-A7C0-39672EC38703}"/>
              </a:ext>
            </a:extLst>
          </p:cNvPr>
          <p:cNvSpPr txBox="1">
            <a:spLocks/>
          </p:cNvSpPr>
          <p:nvPr/>
        </p:nvSpPr>
        <p:spPr>
          <a:xfrm flipH="1">
            <a:off x="836109" y="1123147"/>
            <a:ext cx="10802919" cy="91714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>
              <a:lnSpc>
                <a:spcPct val="100000"/>
              </a:lnSpc>
              <a:buFont typeface="+mj-cs"/>
              <a:buAutoNum type="hebrew2Minus"/>
            </a:pPr>
            <a:endParaRPr lang="he-IL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מציין מיקום תוכן 4">
            <a:extLst>
              <a:ext uri="{FF2B5EF4-FFF2-40B4-BE49-F238E27FC236}">
                <a16:creationId xmlns:a16="http://schemas.microsoft.com/office/drawing/2014/main" id="{B76BF3AE-750B-4696-9850-9DCFDA6AF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70855"/>
              </p:ext>
            </p:extLst>
          </p:nvPr>
        </p:nvGraphicFramePr>
        <p:xfrm>
          <a:off x="6426141" y="3847115"/>
          <a:ext cx="4331346" cy="286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87950">
                  <a:extLst>
                    <a:ext uri="{9D8B030D-6E8A-4147-A177-3AD203B41FA5}">
                      <a16:colId xmlns:a16="http://schemas.microsoft.com/office/drawing/2014/main" val="1377890151"/>
                    </a:ext>
                  </a:extLst>
                </a:gridCol>
                <a:gridCol w="1937210">
                  <a:extLst>
                    <a:ext uri="{9D8B030D-6E8A-4147-A177-3AD203B41FA5}">
                      <a16:colId xmlns:a16="http://schemas.microsoft.com/office/drawing/2014/main" val="58989022"/>
                    </a:ext>
                  </a:extLst>
                </a:gridCol>
                <a:gridCol w="1406186">
                  <a:extLst>
                    <a:ext uri="{9D8B030D-6E8A-4147-A177-3AD203B41FA5}">
                      <a16:colId xmlns:a16="http://schemas.microsoft.com/office/drawing/2014/main" val="334486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שיטת ההגרלה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יחס העדפה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סה"כ </a:t>
                      </a:r>
                    </a:p>
                    <a:p>
                      <a:pPr algn="ctr" rtl="1"/>
                      <a:r>
                        <a:rPr lang="he-IL" dirty="0" err="1"/>
                        <a:t>באש"ח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88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ראשונה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9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שנייה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9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רביעית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0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חמישית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7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סלידה שלישית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8992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קיימת קנאה צולבת בין חברי הקבוצה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8133"/>
                  </a:ext>
                </a:extLst>
              </a:tr>
            </a:tbl>
          </a:graphicData>
        </a:graphic>
      </p:graphicFrame>
      <p:graphicFrame>
        <p:nvGraphicFramePr>
          <p:cNvPr id="9" name="מציין מיקום תוכן 4">
            <a:extLst>
              <a:ext uri="{FF2B5EF4-FFF2-40B4-BE49-F238E27FC236}">
                <a16:creationId xmlns:a16="http://schemas.microsoft.com/office/drawing/2014/main" id="{568C5AB2-3BFB-4AEF-B8F9-205B35425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773208"/>
              </p:ext>
            </p:extLst>
          </p:nvPr>
        </p:nvGraphicFramePr>
        <p:xfrm>
          <a:off x="1903489" y="3847115"/>
          <a:ext cx="4331346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8494">
                  <a:extLst>
                    <a:ext uri="{9D8B030D-6E8A-4147-A177-3AD203B41FA5}">
                      <a16:colId xmlns:a16="http://schemas.microsoft.com/office/drawing/2014/main" val="1377890151"/>
                    </a:ext>
                  </a:extLst>
                </a:gridCol>
                <a:gridCol w="1742624">
                  <a:extLst>
                    <a:ext uri="{9D8B030D-6E8A-4147-A177-3AD203B41FA5}">
                      <a16:colId xmlns:a16="http://schemas.microsoft.com/office/drawing/2014/main" val="58989022"/>
                    </a:ext>
                  </a:extLst>
                </a:gridCol>
                <a:gridCol w="1290228">
                  <a:extLst>
                    <a:ext uri="{9D8B030D-6E8A-4147-A177-3AD203B41FA5}">
                      <a16:colId xmlns:a16="http://schemas.microsoft.com/office/drawing/2014/main" val="334486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מערכת הוגנת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יחס העדפה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סה"כ </a:t>
                      </a:r>
                    </a:p>
                    <a:p>
                      <a:pPr algn="ctr" rtl="1"/>
                      <a:r>
                        <a:rPr lang="he-IL" dirty="0" err="1"/>
                        <a:t>באש"ח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88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ראשונה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9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שנייה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9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שלישית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0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העדפה רביעית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7662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אין קנאה צולבת בין חברי הקבוצה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71680"/>
                  </a:ext>
                </a:extLst>
              </a:tr>
            </a:tbl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2E283963-709E-4C32-860F-0881FEF9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620" y="9450"/>
            <a:ext cx="2598710" cy="1515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468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B166BE7-575B-4D4A-A50C-C70C9349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05E685-B12D-4A15-B7B8-340A6E1E9EAE}"/>
              </a:ext>
            </a:extLst>
          </p:cNvPr>
          <p:cNvSpPr txBox="1"/>
          <p:nvPr/>
        </p:nvSpPr>
        <p:spPr>
          <a:xfrm>
            <a:off x="6184024" y="468944"/>
            <a:ext cx="51125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התשובה 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2BEDB-DC9A-4BCD-9374-C918786A3C8A}"/>
              </a:ext>
            </a:extLst>
          </p:cNvPr>
          <p:cNvSpPr txBox="1"/>
          <p:nvPr/>
        </p:nvSpPr>
        <p:spPr>
          <a:xfrm>
            <a:off x="3735752" y="1284369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בכולם, או לפחות ברובם, נעשית חלוקת היחידות בהגרלה</a:t>
            </a:r>
          </a:p>
          <a:p>
            <a:r>
              <a:rPr lang="he-IL" sz="2400" dirty="0"/>
              <a:t>ו/או באופן שרירותי מתוחכם.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7C262-1E14-44A7-A20C-8A18A5F08153}"/>
              </a:ext>
            </a:extLst>
          </p:cNvPr>
          <p:cNvSpPr txBox="1"/>
          <p:nvPr/>
        </p:nvSpPr>
        <p:spPr>
          <a:xfrm>
            <a:off x="3735752" y="2213063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שיטת ההגרלה היא : המספר הנמוך יותר בוחר לפני כל המספרים הגבוהים ממנו את היחידה המועדפת עליו.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FA825-3309-4D04-B7CF-CC390A8F86B1}"/>
              </a:ext>
            </a:extLst>
          </p:cNvPr>
          <p:cNvSpPr txBox="1"/>
          <p:nvPr/>
        </p:nvSpPr>
        <p:spPr>
          <a:xfrm>
            <a:off x="3738925" y="3141757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באופן שרירותי – גורם שלישי, ניטרלי, עורך את ההקצאה בדרך מתוחכמת.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2B6C5-59F7-4ADC-9835-07063C5A0BC8}"/>
              </a:ext>
            </a:extLst>
          </p:cNvPr>
          <p:cNvSpPr txBox="1"/>
          <p:nvPr/>
        </p:nvSpPr>
        <p:spPr>
          <a:xfrm>
            <a:off x="3738925" y="4068558"/>
            <a:ext cx="7560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בחינת הסיכויים / הסיכונים הינה תהליך  מורכב מבחינה סטטיסטית אולם קיימת אפשרות סבירה בה המספרים האחרונים לבחור יאלצו "לבחור" יחידה שכלל לא רצו.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084ADD-D242-45C8-B426-7B3F4B5860EE}"/>
              </a:ext>
            </a:extLst>
          </p:cNvPr>
          <p:cNvSpPr txBox="1"/>
          <p:nvPr/>
        </p:nvSpPr>
        <p:spPr>
          <a:xfrm>
            <a:off x="3753181" y="5354212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גם בשיטת החלוקה המתוחכמת רבים הסיכויים כי פלוני יקבל את היחידה שאינו חפץ כלל לקבלה.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F3584D0-06CA-47E0-B9C0-3E83061DC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561" y1="62234" x2="21561" y2="62234"/>
                        <a14:foregroundMark x1="29740" y1="62234" x2="29740" y2="62234"/>
                        <a14:foregroundMark x1="36431" y1="52128" x2="29368" y2="77660"/>
                        <a14:foregroundMark x1="29368" y1="77660" x2="47212" y2="64894"/>
                        <a14:foregroundMark x1="47212" y1="64894" x2="43123" y2="54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812" y="1556792"/>
            <a:ext cx="2562225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883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64C4E6-F018-43FE-B7FD-C7007AD7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133972" y="1988840"/>
            <a:ext cx="8686801" cy="2448272"/>
          </a:xfrm>
        </p:spPr>
        <p:txBody>
          <a:bodyPr>
            <a:noAutofit/>
          </a:bodyPr>
          <a:lstStyle/>
          <a:p>
            <a:pPr algn="ctr"/>
            <a:r>
              <a:rPr lang="he-IL" sz="6600" dirty="0">
                <a:solidFill>
                  <a:schemeClr val="tx1"/>
                </a:solidFill>
                <a:latin typeface="Guttman Mantova-Decor" panose="02010401010101010101" pitchFamily="2" charset="-79"/>
                <a:ea typeface="STFangsong" panose="020B0503020204020204" pitchFamily="2" charset="-122"/>
                <a:cs typeface="Guttman Mantova-Decor" panose="02010401010101010101" pitchFamily="2" charset="-79"/>
              </a:rPr>
              <a:t>שנה טובה</a:t>
            </a:r>
            <a:br>
              <a:rPr lang="he-IL" sz="6600" dirty="0">
                <a:solidFill>
                  <a:schemeClr val="tx1"/>
                </a:solidFill>
                <a:latin typeface="Guttman Mantova-Decor" panose="02010401010101010101" pitchFamily="2" charset="-79"/>
                <a:ea typeface="STFangsong" panose="020B0503020204020204" pitchFamily="2" charset="-122"/>
                <a:cs typeface="Guttman Mantova-Decor" panose="02010401010101010101" pitchFamily="2" charset="-79"/>
              </a:rPr>
            </a:br>
            <a:br>
              <a:rPr lang="he-IL" sz="6600" dirty="0">
                <a:solidFill>
                  <a:schemeClr val="tx1"/>
                </a:solidFill>
                <a:latin typeface="Guttman Mantova-Decor" panose="02010401010101010101" pitchFamily="2" charset="-79"/>
                <a:ea typeface="STFangsong" panose="020B0503020204020204" pitchFamily="2" charset="-122"/>
                <a:cs typeface="Guttman Mantova-Decor" panose="02010401010101010101" pitchFamily="2" charset="-79"/>
              </a:rPr>
            </a:br>
            <a:r>
              <a:rPr lang="he-IL" sz="6600" dirty="0">
                <a:solidFill>
                  <a:schemeClr val="tx1"/>
                </a:solidFill>
                <a:latin typeface="Guttman Mantova-Decor" panose="02010401010101010101" pitchFamily="2" charset="-79"/>
                <a:ea typeface="STFangsong" panose="020B0503020204020204" pitchFamily="2" charset="-122"/>
                <a:cs typeface="Guttman Mantova-Decor" panose="02010401010101010101" pitchFamily="2" charset="-79"/>
              </a:rPr>
              <a:t>ותודה עבור ההקשבה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3E7C20B-8E4B-440D-8A5E-EF95FD61E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8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B166BE7-575B-4D4A-A50C-C70C9349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62BEDB-DC9A-4BCD-9374-C918786A3C8A}"/>
              </a:ext>
            </a:extLst>
          </p:cNvPr>
          <p:cNvSpPr txBox="1"/>
          <p:nvPr/>
        </p:nvSpPr>
        <p:spPr>
          <a:xfrm>
            <a:off x="3767801" y="476672"/>
            <a:ext cx="75608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מאחר ובני האדם, באשר הם, מוגדרים כשונאי סיכון, במיוחד בערכי שווי גבוהים, הם יסרבו להשתתף בהגרלה שכזו אלא אם כן תמצא שיטה אחרת שתהיה הוגנת ובנוסף שתהיה ללא קנאה צולבת.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7C262-1E14-44A7-A20C-8A18A5F08153}"/>
              </a:ext>
            </a:extLst>
          </p:cNvPr>
          <p:cNvSpPr txBox="1"/>
          <p:nvPr/>
        </p:nvSpPr>
        <p:spPr>
          <a:xfrm>
            <a:off x="3767801" y="2046332"/>
            <a:ext cx="7560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ברור כי אם תמצא אלטרנטיבה לשיטת ההגרלה שתהיה הוגנת וללא קנאה צולבת, הרי שיטת ההגרלה בכל המקרים לעיל, תעבור לעד מן העולם.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FA825-3309-4D04-B7CF-CC390A8F86B1}"/>
              </a:ext>
            </a:extLst>
          </p:cNvPr>
          <p:cNvSpPr txBox="1"/>
          <p:nvPr/>
        </p:nvSpPr>
        <p:spPr>
          <a:xfrm>
            <a:off x="3710764" y="3337041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כדי להוכיח כי שיטת ההגרלה הינה שיטה לא הוגנת, נבחן את הדוגמה הבאה: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2B6C5-59F7-4ADC-9835-07063C5A0BC8}"/>
              </a:ext>
            </a:extLst>
          </p:cNvPr>
          <p:cNvSpPr txBox="1"/>
          <p:nvPr/>
        </p:nvSpPr>
        <p:spPr>
          <a:xfrm>
            <a:off x="3745094" y="4269162"/>
            <a:ext cx="756084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2400" dirty="0"/>
              <a:t>נתונה קבוצת רכישה בת 10 חברים בחלקים שווים ביניהם. </a:t>
            </a:r>
          </a:p>
          <a:p>
            <a:pPr marL="457200" indent="-457200">
              <a:buFont typeface="+mj-lt"/>
              <a:buAutoNum type="arabicPeriod"/>
            </a:pPr>
            <a:endParaRPr lang="he-IL" sz="2400" dirty="0"/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נניח כי הקבוצה קיבלה הקצאה של מגרש עם 12 יחידות דיור בשווי שונה מדירה לדירה כך שבכל מקרה ייווצרו תשלומי איזון.</a:t>
            </a:r>
          </a:p>
          <a:p>
            <a:pPr marL="457200" indent="-457200">
              <a:buFont typeface="+mj-lt"/>
              <a:buAutoNum type="arabicPeriod"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1724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B166BE7-575B-4D4A-A50C-C70C9349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42B6C5-59F7-4ADC-9835-07063C5A0BC8}"/>
              </a:ext>
            </a:extLst>
          </p:cNvPr>
          <p:cNvSpPr txBox="1"/>
          <p:nvPr/>
        </p:nvSpPr>
        <p:spPr>
          <a:xfrm>
            <a:off x="3070076" y="136801"/>
            <a:ext cx="864096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e-IL" sz="2400" dirty="0"/>
              <a:t>הקבוצה החליטה לחלק 10 דירות כך שלכל אחד מחבריה תהיה דירה אחת. ואת שתי הדירות הנוספות ישאירו בבעלות חברי הקבוצה כהשקעה או למכירה עתידית ובמיוחד לאיפוס תשלומי האיזון.</a:t>
            </a:r>
          </a:p>
          <a:p>
            <a:pPr marL="457200" indent="-457200">
              <a:buFont typeface="+mj-lt"/>
              <a:buAutoNum type="arabicPeriod" startAt="3"/>
            </a:pPr>
            <a:endParaRPr lang="he-IL" sz="2400" dirty="0"/>
          </a:p>
          <a:p>
            <a:pPr marL="457200" indent="-457200">
              <a:buFont typeface="+mj-lt"/>
              <a:buAutoNum type="arabicPeriod" startAt="3"/>
            </a:pPr>
            <a:r>
              <a:rPr lang="he-IL" sz="2400" dirty="0"/>
              <a:t>נערכה שומה ע"י שמאי מקרקעין אשר תוצאותיה הוצגו לכל חברי הקבוצה.</a:t>
            </a:r>
          </a:p>
          <a:p>
            <a:pPr marL="457200" indent="-457200">
              <a:buFont typeface="+mj-lt"/>
              <a:buAutoNum type="arabicPeriod" startAt="3"/>
            </a:pPr>
            <a:endParaRPr lang="he-IL" sz="2400" dirty="0"/>
          </a:p>
          <a:p>
            <a:pPr marL="457200" indent="-457200">
              <a:buFont typeface="+mj-lt"/>
              <a:buAutoNum type="arabicPeriod" startAt="3"/>
            </a:pPr>
            <a:r>
              <a:rPr lang="he-IL" sz="2400" dirty="0"/>
              <a:t>כל אחד מחברי הקבוצה מכין דיסקרטית רשימת יחס העדפות או יחס סלידה לכל אחת מהדירות המיועדות לחלוקה.</a:t>
            </a:r>
          </a:p>
          <a:p>
            <a:pPr marL="982663" indent="-533400"/>
            <a:r>
              <a:rPr lang="he-IL" sz="2400" dirty="0"/>
              <a:t>	</a:t>
            </a:r>
            <a:r>
              <a:rPr lang="he-IL" sz="2400" b="1" dirty="0"/>
              <a:t>העדפה פירושה</a:t>
            </a:r>
            <a:r>
              <a:rPr lang="he-IL" sz="2400" dirty="0"/>
              <a:t>: הסכום שיהיה מוכן </a:t>
            </a:r>
            <a:r>
              <a:rPr lang="he-IL" sz="2400" u="sng" dirty="0"/>
              <a:t>להוסיף</a:t>
            </a:r>
            <a:r>
              <a:rPr lang="he-IL" sz="2400" dirty="0"/>
              <a:t> להערכת השמאי כדי להגדיל סיכוייו לזכות בדירה זו.</a:t>
            </a:r>
          </a:p>
          <a:p>
            <a:pPr marL="982663" indent="-533400"/>
            <a:r>
              <a:rPr lang="he-IL" sz="2400" dirty="0"/>
              <a:t>	</a:t>
            </a:r>
            <a:r>
              <a:rPr lang="he-IL" sz="2400" b="1" dirty="0"/>
              <a:t>סלידה פירושה</a:t>
            </a:r>
            <a:r>
              <a:rPr lang="he-IL" sz="2400" dirty="0"/>
              <a:t>: הסכום אותו </a:t>
            </a:r>
            <a:r>
              <a:rPr lang="he-IL" sz="2400" u="sng" dirty="0"/>
              <a:t>יפחית</a:t>
            </a:r>
            <a:r>
              <a:rPr lang="he-IL" sz="2400" dirty="0"/>
              <a:t> מהערכת השמאי כדי להקטין סיכוייו לזכות בדירה זו.</a:t>
            </a:r>
          </a:p>
          <a:p>
            <a:pPr marL="449263"/>
            <a:r>
              <a:rPr lang="he-IL" sz="2000" dirty="0"/>
              <a:t>תנאי שאינו הכרחי הוא כי גובה ההעדפה הכספית יהיה זהה לגובה הסלידה הכספית כך שהסכום הכולל לאחר סיכום העדפות והסלידות יהיה זהה להערכת השמאי.</a:t>
            </a:r>
          </a:p>
          <a:p>
            <a:pPr marL="449263"/>
            <a:r>
              <a:rPr lang="he-IL" sz="2000" dirty="0"/>
              <a:t>טבלה זו תשמש את הבעלים לבחור את הדירה בהגרלה.</a:t>
            </a:r>
          </a:p>
        </p:txBody>
      </p:sp>
    </p:spTree>
    <p:extLst>
      <p:ext uri="{BB962C8B-B14F-4D97-AF65-F5344CB8AC3E}">
        <p14:creationId xmlns:p14="http://schemas.microsoft.com/office/powerpoint/2010/main" val="158277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F58CEB-1915-494F-8C51-59ED85B4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36811" y="492460"/>
            <a:ext cx="8686801" cy="691480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עקרונות </a:t>
            </a:r>
            <a:r>
              <a:rPr lang="he-IL">
                <a:solidFill>
                  <a:schemeClr val="tx1"/>
                </a:solidFill>
              </a:rPr>
              <a:t>למילוי יחס העדפה</a:t>
            </a:r>
            <a:r>
              <a:rPr lang="he-IL" dirty="0">
                <a:solidFill>
                  <a:schemeClr val="tx1"/>
                </a:solidFill>
              </a:rPr>
              <a:t>/סלידה 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24DB333-3D1E-4BE6-AE73-97A877D3FEA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432172" y="1333500"/>
            <a:ext cx="8686801" cy="41910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he-IL" sz="2400" dirty="0"/>
              <a:t>כל הערכים באלפי ש"ח</a:t>
            </a:r>
          </a:p>
          <a:p>
            <a:pPr marL="502920" indent="-457200">
              <a:buFont typeface="+mj-lt"/>
              <a:buAutoNum type="arabicPeriod"/>
            </a:pPr>
            <a:r>
              <a:rPr lang="he-IL" sz="2400" dirty="0"/>
              <a:t>לצורך הדוגמא בלבד:</a:t>
            </a:r>
            <a:r>
              <a:rPr lang="en-US" sz="2400" dirty="0"/>
              <a:t> </a:t>
            </a:r>
            <a:endParaRPr lang="he-IL" sz="2400" dirty="0"/>
          </a:p>
          <a:p>
            <a:pPr marL="715963" indent="-180975"/>
            <a:r>
              <a:rPr lang="he-IL" sz="2400" dirty="0"/>
              <a:t>העדפה מקסימלית לדירה: 5,000 ש"ח.</a:t>
            </a:r>
          </a:p>
          <a:p>
            <a:pPr marL="715963" indent="-180975"/>
            <a:r>
              <a:rPr lang="he-IL" sz="2400" dirty="0"/>
              <a:t>העדפה מינימלית לדירה: 1,000 ש"ח.</a:t>
            </a:r>
          </a:p>
          <a:p>
            <a:pPr marL="715963" indent="-180975"/>
            <a:r>
              <a:rPr lang="he-IL" sz="2400" dirty="0"/>
              <a:t>סלידה מקסימלית לדירה: 5,000 – ש"ח.</a:t>
            </a:r>
          </a:p>
          <a:p>
            <a:pPr marL="715963" indent="-180975"/>
            <a:r>
              <a:rPr lang="he-IL" sz="2400" dirty="0"/>
              <a:t>סלידה מינימלית לדירה: 1,000 – ש"ח.</a:t>
            </a:r>
          </a:p>
          <a:p>
            <a:pPr marL="534988" indent="0">
              <a:buNone/>
            </a:pPr>
            <a:r>
              <a:rPr lang="he-IL" sz="2400" dirty="0"/>
              <a:t>הערה: הערכים יכולים להיות גבוהים </a:t>
            </a:r>
            <a:r>
              <a:rPr lang="he-IL" sz="2400"/>
              <a:t>או נמוכים מהסכומים </a:t>
            </a:r>
            <a:r>
              <a:rPr lang="he-IL" sz="2400" dirty="0"/>
              <a:t>לעיל.</a:t>
            </a:r>
          </a:p>
          <a:p>
            <a:pPr marL="534988" indent="0"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9971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B166BE7-575B-4D4A-A50C-C70C9349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A2A9A9-4F31-4E1C-9B05-F8062D1B295D}"/>
              </a:ext>
            </a:extLst>
          </p:cNvPr>
          <p:cNvSpPr txBox="1"/>
          <p:nvPr/>
        </p:nvSpPr>
        <p:spPr>
          <a:xfrm>
            <a:off x="3934172" y="243512"/>
            <a:ext cx="75608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בטבלה הבאה, הערכת השמאי וההערכות הסובייקטיביות של כל אחד מחברי הקבוצה לפי יחסי ההעדפה והסלידה לדירות :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13FF68E0-685C-41F4-A612-8A7559892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8454"/>
              </p:ext>
            </p:extLst>
          </p:nvPr>
        </p:nvGraphicFramePr>
        <p:xfrm>
          <a:off x="1629916" y="1268760"/>
          <a:ext cx="9865101" cy="4464500"/>
        </p:xfrm>
        <a:graphic>
          <a:graphicData uri="http://schemas.openxmlformats.org/drawingml/2006/table">
            <a:tbl>
              <a:tblPr/>
              <a:tblGrid>
                <a:gridCol w="882330">
                  <a:extLst>
                    <a:ext uri="{9D8B030D-6E8A-4147-A177-3AD203B41FA5}">
                      <a16:colId xmlns:a16="http://schemas.microsoft.com/office/drawing/2014/main" val="2503664129"/>
                    </a:ext>
                  </a:extLst>
                </a:gridCol>
                <a:gridCol w="903591">
                  <a:extLst>
                    <a:ext uri="{9D8B030D-6E8A-4147-A177-3AD203B41FA5}">
                      <a16:colId xmlns:a16="http://schemas.microsoft.com/office/drawing/2014/main" val="1985250348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3424822564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3179231110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1789494558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4129741000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3148668746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1750750217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731197562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3476748524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3546710812"/>
                    </a:ext>
                  </a:extLst>
                </a:gridCol>
                <a:gridCol w="807918">
                  <a:extLst>
                    <a:ext uri="{9D8B030D-6E8A-4147-A177-3AD203B41FA5}">
                      <a16:colId xmlns:a16="http://schemas.microsoft.com/office/drawing/2014/main" val="508259800"/>
                    </a:ext>
                  </a:extLst>
                </a:gridCol>
              </a:tblGrid>
              <a:tr h="877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Property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Appraiser Value (K)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1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2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3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4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5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6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7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8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9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Owner 10</a:t>
                      </a:r>
                    </a:p>
                  </a:txBody>
                  <a:tcPr marL="7021" marR="7021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56973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436432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1,600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1,597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1,603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573250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1,650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18835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1,700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1,697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098596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1,750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058775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1,800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1,798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1,804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84376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1,850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619356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1,900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1,895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482287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1,950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1,945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43242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2,100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2,101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2,096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2,102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2,098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23150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he-I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2,150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2,147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2,148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2,152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2,149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2,154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2,153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2,151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19536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  <a:endParaRPr lang="he-I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18,450 </a:t>
                      </a:r>
                    </a:p>
                  </a:txBody>
                  <a:tcPr marL="7021" marR="7021" marT="7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8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8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0EFE6B-6AB8-4DA4-9F68-0E10E92F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56685" y="528464"/>
            <a:ext cx="8686801" cy="619472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ההגרלה ושברה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94FF18-D248-4C89-9DA7-5E4A4446CE2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467015" y="1152968"/>
            <a:ext cx="8686801" cy="439316"/>
          </a:xfrm>
        </p:spPr>
        <p:txBody>
          <a:bodyPr/>
          <a:lstStyle/>
          <a:p>
            <a:r>
              <a:rPr lang="he-IL" dirty="0"/>
              <a:t>נערכה הגרלה ממוחשבת שבה עלה בגורל סדר בחירת הדירות:</a:t>
            </a:r>
          </a:p>
          <a:p>
            <a:pPr marL="45720" indent="0">
              <a:buNone/>
            </a:pPr>
            <a:endParaRPr lang="he-IL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6DB8AA73-A5DA-4F1B-949D-F7D641CD9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1242"/>
              </p:ext>
            </p:extLst>
          </p:nvPr>
        </p:nvGraphicFramePr>
        <p:xfrm>
          <a:off x="7606580" y="1553310"/>
          <a:ext cx="3230638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57284">
                  <a:extLst>
                    <a:ext uri="{9D8B030D-6E8A-4147-A177-3AD203B41FA5}">
                      <a16:colId xmlns:a16="http://schemas.microsoft.com/office/drawing/2014/main" val="2486488506"/>
                    </a:ext>
                  </a:extLst>
                </a:gridCol>
                <a:gridCol w="2073354">
                  <a:extLst>
                    <a:ext uri="{9D8B030D-6E8A-4147-A177-3AD203B41FA5}">
                      <a16:colId xmlns:a16="http://schemas.microsoft.com/office/drawing/2014/main" val="867489711"/>
                    </a:ext>
                  </a:extLst>
                </a:gridCol>
              </a:tblGrid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סדר בחירה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11541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ראשון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02190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שני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23559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שלישי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453786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עשירי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18336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רביעי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602283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שישי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356913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שביעי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52425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שמיני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05168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תשיעי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96846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Owner 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חמישי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95951"/>
                  </a:ext>
                </a:extLst>
              </a:tr>
            </a:tbl>
          </a:graphicData>
        </a:graphic>
      </p:graphicFrame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65C6A256-6755-423C-AA2F-E0D613C60928}"/>
              </a:ext>
            </a:extLst>
          </p:cNvPr>
          <p:cNvSpPr txBox="1">
            <a:spLocks/>
          </p:cNvSpPr>
          <p:nvPr/>
        </p:nvSpPr>
        <p:spPr>
          <a:xfrm flipH="1">
            <a:off x="1917948" y="5705032"/>
            <a:ext cx="9252944" cy="6760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שיטת הבחירה היא : בחר את הדירה המועדפת עליך ביותר מבין הדירות שנותרו לבחירה. תשלומי האיזון יחושבו לפי הערכת השמאי.</a:t>
            </a:r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C5CD2E0-EF61-44F1-968F-D6F897F3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92AD59DC-3B9B-410B-BE20-241C9C4DB057}"/>
              </a:ext>
            </a:extLst>
          </p:cNvPr>
          <p:cNvSpPr txBox="1">
            <a:spLocks/>
          </p:cNvSpPr>
          <p:nvPr/>
        </p:nvSpPr>
        <p:spPr>
          <a:xfrm flipH="1">
            <a:off x="2450880" y="410820"/>
            <a:ext cx="8686801" cy="4393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e-IL" b="1" u="sng" dirty="0"/>
              <a:t>בטבלה הבאה תוצאת ההגרלה</a:t>
            </a:r>
            <a:r>
              <a:rPr lang="he-IL" dirty="0"/>
              <a:t>:</a:t>
            </a:r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F8C0C5C3-93ED-41F0-8E4C-0788CF9EE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6547"/>
              </p:ext>
            </p:extLst>
          </p:nvPr>
        </p:nvGraphicFramePr>
        <p:xfrm>
          <a:off x="837828" y="1340768"/>
          <a:ext cx="10703032" cy="4673034"/>
        </p:xfrm>
        <a:graphic>
          <a:graphicData uri="http://schemas.openxmlformats.org/drawingml/2006/table">
            <a:tbl>
              <a:tblPr/>
              <a:tblGrid>
                <a:gridCol w="808774">
                  <a:extLst>
                    <a:ext uri="{9D8B030D-6E8A-4147-A177-3AD203B41FA5}">
                      <a16:colId xmlns:a16="http://schemas.microsoft.com/office/drawing/2014/main" val="3661680877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544239122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1236346772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2180335743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2042336352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2503168232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89768657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1233934268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697793774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3073528093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596225181"/>
                    </a:ext>
                  </a:extLst>
                </a:gridCol>
                <a:gridCol w="899478">
                  <a:extLst>
                    <a:ext uri="{9D8B030D-6E8A-4147-A177-3AD203B41FA5}">
                      <a16:colId xmlns:a16="http://schemas.microsoft.com/office/drawing/2014/main" val="2364291218"/>
                    </a:ext>
                  </a:extLst>
                </a:gridCol>
              </a:tblGrid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Property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Appraiser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1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2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3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4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5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6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7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8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9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 10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161689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2140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1,595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1,599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1,599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1,597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11667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1,650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1,654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1,655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1,655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1,648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1,649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1,651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1,647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1,649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1,654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1,646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11632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1,697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1,696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1,695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1,697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297456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1,746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1,745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1,745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1,748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5179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1,795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1,799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1,797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1,798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05804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1,850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1,851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1,851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1,855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1,852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696686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1,900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1,901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1,896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1,902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1,905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1,895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1,898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1,901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1,895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1,895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1,902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488977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1,950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1,952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1,953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1,945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1,947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1,948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1,953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1,948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1,953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1,949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1,945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169330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2,100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2,101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2,096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2,102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2,098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000534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2,150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2,148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2,147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2,148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2,152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2,149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2,154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2,153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2,151 </a:t>
                      </a:r>
                    </a:p>
                  </a:txBody>
                  <a:tcPr marL="6152" marR="6152" marT="6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462087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187868"/>
                  </a:ext>
                </a:extLst>
              </a:tr>
              <a:tr h="2235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 Value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85840"/>
                  </a:ext>
                </a:extLst>
              </a:tr>
              <a:tr h="2235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Selected Value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1,700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1,650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1,750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1,950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1,600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1,850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1,900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2,150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2,100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1,800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55795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195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-105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-55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-305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-255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45 </a:t>
                      </a:r>
                    </a:p>
                  </a:txBody>
                  <a:tcPr marL="6152" marR="6152" marT="6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09972"/>
                  </a:ext>
                </a:extLst>
              </a:tr>
              <a:tr h="2235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lottery order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649359"/>
                  </a:ext>
                </a:extLst>
              </a:tr>
              <a:tr h="42651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מקדם שביעות רצון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39502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סכום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229088"/>
                  </a:ext>
                </a:extLst>
              </a:tr>
              <a:tr h="22350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שביעות רצון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52" marR="6152" marT="6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5847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BF419082-9EE4-493B-820F-0D0789C8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F63F047-5B1C-4CEB-8852-A58461E5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89" y="0"/>
            <a:ext cx="266978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92AD59DC-3B9B-410B-BE20-241C9C4DB057}"/>
              </a:ext>
            </a:extLst>
          </p:cNvPr>
          <p:cNvSpPr txBox="1">
            <a:spLocks/>
          </p:cNvSpPr>
          <p:nvPr/>
        </p:nvSpPr>
        <p:spPr>
          <a:xfrm flipH="1">
            <a:off x="3107241" y="389543"/>
            <a:ext cx="8686801" cy="4393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e-IL" b="1" u="sng" dirty="0"/>
              <a:t>ומה על הקנאה</a:t>
            </a:r>
            <a:r>
              <a:rPr lang="he-IL" b="1" dirty="0"/>
              <a:t> ?</a:t>
            </a:r>
            <a:endParaRPr lang="he-IL" dirty="0"/>
          </a:p>
          <a:p>
            <a:pPr marL="45720" indent="0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419082-9EE4-493B-820F-0D0789C86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" y="42209"/>
            <a:ext cx="2418242" cy="1133984"/>
          </a:xfrm>
          <a:prstGeom prst="rect">
            <a:avLst/>
          </a:prstGeom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68EE3210-CB05-4D44-8E5B-AB4F1B47384B}"/>
              </a:ext>
            </a:extLst>
          </p:cNvPr>
          <p:cNvSpPr txBox="1">
            <a:spLocks/>
          </p:cNvSpPr>
          <p:nvPr/>
        </p:nvSpPr>
        <p:spPr>
          <a:xfrm flipH="1">
            <a:off x="1773932" y="985574"/>
            <a:ext cx="9986876" cy="549793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74320" indent="-228600" algn="r" defTabSz="914400" rtl="1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0120" indent="-18288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97280" indent="-13716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23444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r" defTabSz="914400" rtl="1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e-IL" sz="2200" dirty="0"/>
              <a:t>נגדיר תחילה את המושג "קנאה" ואיך היא נמדדת :</a:t>
            </a:r>
          </a:p>
          <a:p>
            <a:pPr marL="358775" indent="-358775">
              <a:buFont typeface="+mj-lt"/>
              <a:buAutoNum type="arabicPeriod"/>
              <a:tabLst>
                <a:tab pos="1433513" algn="l"/>
              </a:tabLst>
            </a:pPr>
            <a:r>
              <a:rPr lang="he-IL" sz="2200" u="sng" dirty="0"/>
              <a:t>"קנאה"</a:t>
            </a:r>
            <a:r>
              <a:rPr lang="he-IL" sz="2200" dirty="0"/>
              <a:t> : </a:t>
            </a:r>
            <a:r>
              <a:rPr lang="he-IL" sz="2200"/>
              <a:t>	לפחות </a:t>
            </a:r>
            <a:r>
              <a:rPr lang="he-IL" sz="2200" dirty="0"/>
              <a:t>לאחד מחברי הקבוצה יש אינטרס להחליף את "זכייתו" 		עם חבר אחר בהתאם לחלקם היחסי בכלל הנכסים.</a:t>
            </a:r>
          </a:p>
          <a:p>
            <a:pPr marL="358775" indent="-358775">
              <a:buFont typeface="+mj-lt"/>
              <a:buAutoNum type="arabicPeriod"/>
              <a:tabLst>
                <a:tab pos="1433513" algn="l"/>
              </a:tabLst>
            </a:pPr>
            <a:r>
              <a:rPr lang="he-IL" sz="2200" dirty="0"/>
              <a:t>מכאן נובע כי "היעדר קנאה" היא הקצאה בה לאיש מחברי הקבוצה אין אינטרס להחליף את "זכייתו" עם חבר אחר בקבוצה.</a:t>
            </a:r>
          </a:p>
          <a:p>
            <a:pPr marL="358775" indent="-358775">
              <a:buFont typeface="+mj-lt"/>
              <a:buAutoNum type="arabicPeriod"/>
              <a:tabLst>
                <a:tab pos="1433513" algn="l"/>
              </a:tabLst>
            </a:pPr>
            <a:r>
              <a:rPr lang="he-IL" sz="2200" u="sng" dirty="0"/>
              <a:t>מדידת הקנאה</a:t>
            </a:r>
            <a:r>
              <a:rPr lang="he-IL" sz="2200" dirty="0"/>
              <a:t> : כל אחד מחברי הקבוצה בוחן את ה"זכייה" של כל אחד מיתר החברים לפי יחס ההעדפות שלו. במילים אחרות; היעדר קנאה הוא מצב שבו כל אחד מחברי הקבוצה "מצא" כי אף לא חבר אחר קיבל יותר ממנו בהתאם לחלקו היחסי בכלל הנכסים.</a:t>
            </a:r>
          </a:p>
          <a:p>
            <a:pPr marL="358775" indent="-358775">
              <a:buFont typeface="+mj-lt"/>
              <a:buAutoNum type="arabicPeriod"/>
              <a:tabLst>
                <a:tab pos="1433513" algn="l"/>
              </a:tabLst>
            </a:pPr>
            <a:r>
              <a:rPr lang="he-IL" sz="2200" dirty="0"/>
              <a:t>בשיטת ההגרלה לא נשאר עודף של תשלומי איזון מאחר והם מבוצעים לפי הערכת השמאי ולכן לא ניתן לסלק את הקנאה, ככל שקיימת, באמצעות תשלומי צד.</a:t>
            </a:r>
          </a:p>
          <a:p>
            <a:pPr marL="358775" indent="-358775">
              <a:buFont typeface="+mj-lt"/>
              <a:buAutoNum type="arabicPeriod"/>
              <a:tabLst>
                <a:tab pos="1433513" algn="l"/>
              </a:tabLst>
            </a:pPr>
            <a:r>
              <a:rPr lang="he-IL" sz="2200" dirty="0"/>
              <a:t>בשקופית הבאה בחינת הקנאה בהתאם לבחירת הדירות בהגרלה.</a:t>
            </a:r>
          </a:p>
          <a:p>
            <a:endParaRPr lang="he-IL" sz="2200" dirty="0"/>
          </a:p>
          <a:p>
            <a:pPr marL="45720" indent="0">
              <a:buFont typeface="Arial" pitchFamily="34" charset="0"/>
              <a:buNone/>
            </a:pP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67520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נושא עסקי עם ניגודיות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93_TF02895266.potx" id="{57A359E7-E334-42B6-A473-B54B379854FB}" vid="{DC24E8F2-F6C7-420F-B005-A055B1EA3E47}"/>
    </a:ext>
  </a:extLst>
</a:theme>
</file>

<file path=ppt/theme/theme2.xml><?xml version="1.0" encoding="utf-8"?>
<a:theme xmlns:a="http://schemas.openxmlformats.org/drawingml/2006/main" name="ערכת נושא של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עסקית עם ניגודיות (מסך רחב)</Template>
  <TotalTime>510</TotalTime>
  <Words>1891</Words>
  <Application>Microsoft Office PowerPoint</Application>
  <PresentationFormat>מותאם אישית</PresentationFormat>
  <Paragraphs>683</Paragraphs>
  <Slides>20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8" baseType="lpstr">
      <vt:lpstr>STFangsong</vt:lpstr>
      <vt:lpstr>Arial</vt:lpstr>
      <vt:lpstr>Copperplate Gothic Light</vt:lpstr>
      <vt:lpstr>Franklin Gothic Medium</vt:lpstr>
      <vt:lpstr>Gisha</vt:lpstr>
      <vt:lpstr>Guttman Mantova-Decor</vt:lpstr>
      <vt:lpstr>Tahoma</vt:lpstr>
      <vt:lpstr>נושא עסקי עם ניגודיות 16x9</vt:lpstr>
      <vt:lpstr>מצגת של PowerPoint‏</vt:lpstr>
      <vt:lpstr>מצגת של PowerPoint‏</vt:lpstr>
      <vt:lpstr>מצגת של PowerPoint‏</vt:lpstr>
      <vt:lpstr>מצגת של PowerPoint‏</vt:lpstr>
      <vt:lpstr>עקרונות למילוי יחס העדפה/סלידה :</vt:lpstr>
      <vt:lpstr>מצגת של PowerPoint‏</vt:lpstr>
      <vt:lpstr>ההגרלה ושברה</vt:lpstr>
      <vt:lpstr>מצגת של PowerPoint‏</vt:lpstr>
      <vt:lpstr>מצגת של PowerPoint‏</vt:lpstr>
      <vt:lpstr>מצגת של PowerPoint‏</vt:lpstr>
      <vt:lpstr>מצגת של PowerPoint‏</vt:lpstr>
      <vt:lpstr>סיכום טבלת ההגרלה :</vt:lpstr>
      <vt:lpstr>החלופה לשיטת ההגרלה : </vt:lpstr>
      <vt:lpstr>היכרות עם המערכת ממוחשבת </vt:lpstr>
      <vt:lpstr>תהליך הפעלת המערכת </vt:lpstr>
      <vt:lpstr>תצוגת שלב א'  (כל אחד מהבעלים מקבל בדיוק את חלקו היחסי) </vt:lpstr>
      <vt:lpstr>בדיקת הקנאה</vt:lpstr>
      <vt:lpstr>שלבי בדיקת הקנאה</vt:lpstr>
      <vt:lpstr>סיכום</vt:lpstr>
      <vt:lpstr>שנה טובה  ותודה עבור ההקשבה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Nemesis-Algo</dc:title>
  <dc:creator>Achikam</dc:creator>
  <cp:lastModifiedBy>אדיר קניזו</cp:lastModifiedBy>
  <cp:revision>108</cp:revision>
  <cp:lastPrinted>2018-08-30T07:51:56Z</cp:lastPrinted>
  <dcterms:created xsi:type="dcterms:W3CDTF">2018-05-27T11:34:00Z</dcterms:created>
  <dcterms:modified xsi:type="dcterms:W3CDTF">2018-09-03T12:53:40Z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